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78" r:id="rId4"/>
    <p:sldId id="279" r:id="rId5"/>
    <p:sldId id="287" r:id="rId6"/>
    <p:sldId id="273" r:id="rId7"/>
    <p:sldId id="270" r:id="rId8"/>
    <p:sldId id="274" r:id="rId9"/>
    <p:sldId id="271" r:id="rId10"/>
    <p:sldId id="280" r:id="rId11"/>
    <p:sldId id="281" r:id="rId12"/>
    <p:sldId id="261" r:id="rId13"/>
    <p:sldId id="262" r:id="rId14"/>
    <p:sldId id="283" r:id="rId15"/>
    <p:sldId id="282" r:id="rId16"/>
    <p:sldId id="284" r:id="rId17"/>
    <p:sldId id="263" r:id="rId18"/>
    <p:sldId id="285" r:id="rId19"/>
    <p:sldId id="264" r:id="rId20"/>
    <p:sldId id="259" r:id="rId21"/>
    <p:sldId id="257" r:id="rId22"/>
    <p:sldId id="266" r:id="rId23"/>
    <p:sldId id="267" r:id="rId24"/>
    <p:sldId id="258" r:id="rId25"/>
    <p:sldId id="28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D9A88D-0724-4D6E-99F1-5C3644BEA8B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DD044E-8C32-44B7-9A85-45B7A0C3B6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-pro.com/family/507-disfunkcionalnaja-semja-chto-jeto-takoe" TargetMode="External"/><Relationship Id="rId2" Type="http://schemas.openxmlformats.org/officeDocument/2006/relationships/hyperlink" Target="http://www.b17.ru/article/612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spb.blogspot.ru/2010/07/blog-post_8374.html" TargetMode="External"/><Relationship Id="rId4" Type="http://schemas.openxmlformats.org/officeDocument/2006/relationships/hyperlink" Target="http://fb.ru/article/284933/disfunktsionalnyie-semi-i-ih-vliyanie-na-detey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Дисфункциональная</a:t>
            </a:r>
            <a:r>
              <a:rPr lang="ru-RU" dirty="0" smtClean="0"/>
              <a:t> семья как фактор риска </a:t>
            </a:r>
            <a:r>
              <a:rPr lang="ru-RU" dirty="0" smtClean="0"/>
              <a:t>развития синдрома зависимости </a:t>
            </a:r>
            <a:r>
              <a:rPr lang="ru-RU" dirty="0" smtClean="0"/>
              <a:t>у несовершеннолетних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err="1" smtClean="0"/>
              <a:t>Лисняк</a:t>
            </a:r>
            <a:r>
              <a:rPr lang="ru-RU" b="1" dirty="0" smtClean="0"/>
              <a:t> Марина Анатольевна, к.м.н., доцент</a:t>
            </a:r>
          </a:p>
          <a:p>
            <a:pPr algn="ctr"/>
            <a:r>
              <a:rPr lang="ru-RU" dirty="0" smtClean="0"/>
              <a:t>доцент кафедры клинической психологии и психотерапии с курсом ПО </a:t>
            </a:r>
            <a:r>
              <a:rPr lang="ru-RU" dirty="0" err="1" smtClean="0"/>
              <a:t>КрасГМУ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dirty="0"/>
              <a:t>В случае </a:t>
            </a:r>
            <a:r>
              <a:rPr lang="ru-RU" sz="3200" dirty="0" smtClean="0"/>
              <a:t>выраженной директивности </a:t>
            </a:r>
            <a:r>
              <a:rPr lang="ru-RU" sz="3200" dirty="0"/>
              <a:t>родителей дети позже начинают пробовать </a:t>
            </a:r>
            <a:r>
              <a:rPr lang="ru-RU" sz="3200" dirty="0" smtClean="0"/>
              <a:t>различные формы </a:t>
            </a:r>
            <a:r>
              <a:rPr lang="ru-RU" sz="3200" dirty="0"/>
              <a:t>рискованного поведения в области здоровья и в меньшей </a:t>
            </a:r>
            <a:r>
              <a:rPr lang="ru-RU" sz="3200" dirty="0" smtClean="0"/>
              <a:t>степени </a:t>
            </a:r>
            <a:r>
              <a:rPr lang="ru-RU" sz="3200" dirty="0"/>
              <a:t>вовлекаются в устойчивые формы </a:t>
            </a:r>
            <a:r>
              <a:rPr lang="ru-RU" sz="3200" dirty="0" err="1"/>
              <a:t>саморазрушающего</a:t>
            </a:r>
            <a:r>
              <a:rPr lang="ru-RU" sz="3200" dirty="0"/>
              <a:t> поведения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9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dirty="0"/>
              <a:t>Скорее всего, решающее значение имеет наличие положительных эмоциональных отношений (любви, поддержки). </a:t>
            </a:r>
            <a:r>
              <a:rPr lang="ru-RU" b="1" dirty="0"/>
              <a:t>В случае наличия положительных отношений к ребенку директивность воспринимается как забота и беспокойство, </a:t>
            </a:r>
            <a:r>
              <a:rPr lang="ru-RU" dirty="0"/>
              <a:t>а в случае отсутствия положительных отношений, враждебность и директивность воспринимаются как </a:t>
            </a:r>
            <a:r>
              <a:rPr lang="ru-RU" b="1" dirty="0"/>
              <a:t>подавление и контроль.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1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94806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Несколько явных родительских установок и убеждений, реализация которых способствует  превращению ребенка зависимое существо (возможно это произойдет уже после смерти родителей):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      Я буду контролировать своих детей, поскольку  знаю, что для них лучше</a:t>
            </a:r>
          </a:p>
          <a:p>
            <a:r>
              <a:rPr lang="ru-RU" dirty="0" smtClean="0"/>
              <a:t>2.      Я знаю, что для них лучше, поскольку я старше, опытнее и умнее</a:t>
            </a:r>
          </a:p>
          <a:p>
            <a:r>
              <a:rPr lang="ru-RU" dirty="0" smtClean="0"/>
              <a:t>3.      И поскольку для детей я приготовлю лучшую 	судьбу, они мне будут обязаны</a:t>
            </a:r>
          </a:p>
          <a:p>
            <a:r>
              <a:rPr lang="ru-RU" dirty="0" smtClean="0"/>
              <a:t>4.      И все это я делаю потому, что мои дети гораздо 	важнее чем я сам</a:t>
            </a:r>
          </a:p>
          <a:p>
            <a:r>
              <a:rPr lang="ru-RU" dirty="0" smtClean="0"/>
              <a:t>5.      Лишь совершая это, я могу сказать себе – я 	совершенный родитель.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Отрицание существующих проблем и сохранение иллюзий. </a:t>
            </a:r>
          </a:p>
          <a:p>
            <a:pPr marL="109728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Конфликтность во взаимоотношениях. Скандалы постоянно повторяются, но проблемы не обсуждаются и не решаются. </a:t>
            </a:r>
          </a:p>
          <a:p>
            <a:pPr marL="109728" lvl="0" indent="0">
              <a:buNone/>
            </a:pPr>
            <a:endParaRPr lang="ru-RU" dirty="0" smtClean="0"/>
          </a:p>
          <a:p>
            <a:pPr lvl="0"/>
            <a:r>
              <a:rPr lang="ru-RU" dirty="0" err="1" smtClean="0"/>
              <a:t>Абсолютизированость</a:t>
            </a:r>
            <a:r>
              <a:rPr lang="ru-RU" dirty="0" smtClean="0"/>
              <a:t> контроля и власти.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</a:t>
            </a:r>
            <a:r>
              <a:rPr lang="ru-RU" dirty="0" err="1" smtClean="0"/>
              <a:t>дисфункциональной</a:t>
            </a:r>
            <a:r>
              <a:rPr lang="ru-RU" dirty="0" smtClean="0"/>
              <a:t> семьи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Полярность эмоций, чувств и суждений.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Отсутствие </a:t>
            </a:r>
            <a:r>
              <a:rPr lang="ru-RU" dirty="0" err="1"/>
              <a:t>дифференцированности</a:t>
            </a:r>
            <a:r>
              <a:rPr lang="ru-RU" dirty="0"/>
              <a:t> собственного «Я». Если папа в плохом настроении, то оно будет таким у всех.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Нет </a:t>
            </a:r>
            <a:r>
              <a:rPr lang="ru-RU" dirty="0"/>
              <a:t>близкой коммуникации. Не принято напрямую обсуждать личные проблемы.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4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Запрет на выражение чувств, особенно негативных (злость, обида, недовольство). Чаще всего это касается детей.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Жесткая </a:t>
            </a:r>
            <a:r>
              <a:rPr lang="ru-RU" dirty="0"/>
              <a:t>система требований и правил.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Семья </a:t>
            </a:r>
            <a:r>
              <a:rPr lang="ru-RU" dirty="0"/>
              <a:t>редко или совсем не проводит время вместе.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9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Наличие </a:t>
            </a:r>
            <a:r>
              <a:rPr lang="ru-RU" dirty="0"/>
              <a:t>общего секрета, который никому нельзя рассказывать. Речь идет о сокрытии преступного прошлого, химической зависимости и других недостатках семьи.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Изолированность</a:t>
            </a:r>
            <a:r>
              <a:rPr lang="ru-RU" dirty="0"/>
              <a:t>. Не принято ходить в гости и принимать их у себя. Поэтому часто наблюдается чрезмерная фиксированность на общении друг с другом.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331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003232" cy="35815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2900" b="1" dirty="0" smtClean="0"/>
              <a:t>Не чувствуй</a:t>
            </a:r>
            <a:r>
              <a:rPr lang="ru-RU" sz="2900" dirty="0" smtClean="0"/>
              <a:t>. </a:t>
            </a:r>
            <a:r>
              <a:rPr lang="ru-RU" dirty="0" smtClean="0"/>
              <a:t>Нельзя открыто выражать свои чувства, особенно негативные. Если что-то не нравится – молчи. Также в </a:t>
            </a:r>
            <a:r>
              <a:rPr lang="ru-RU" dirty="0" err="1" smtClean="0"/>
              <a:t>дисфункциональных</a:t>
            </a:r>
            <a:r>
              <a:rPr lang="ru-RU" dirty="0" smtClean="0"/>
              <a:t> семьях редко можно увидеть объятия или поцелуи. </a:t>
            </a:r>
          </a:p>
          <a:p>
            <a:pPr lvl="0"/>
            <a:r>
              <a:rPr lang="ru-RU" sz="2900" b="1" dirty="0" smtClean="0"/>
              <a:t>Не говори</a:t>
            </a:r>
            <a:r>
              <a:rPr lang="ru-RU" sz="2900" dirty="0" smtClean="0"/>
              <a:t>.</a:t>
            </a:r>
            <a:r>
              <a:rPr lang="ru-RU" dirty="0" smtClean="0"/>
              <a:t> Нельзя обсуждать проблемы и табуированные темы. Самым распространенным запретом является беседа о сексуальных потребностях. Не принято прямо высказывать свои мысли, просьбы и желания.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трех «не»</a:t>
            </a:r>
            <a:endParaRPr lang="ru-RU" dirty="0"/>
          </a:p>
        </p:txBody>
      </p:sp>
      <p:pic>
        <p:nvPicPr>
          <p:cNvPr id="2050" name="Picture 2" descr="http://xn--911-qdd4bsn3a.xn--p1ai/images/novosti/2016/03/dysfunctional_famil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21088"/>
            <a:ext cx="3692352" cy="246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900" b="1" dirty="0"/>
              <a:t>Не доверяй</a:t>
            </a:r>
            <a:r>
              <a:rPr lang="ru-RU" sz="2900" dirty="0"/>
              <a:t>. </a:t>
            </a:r>
            <a:r>
              <a:rPr lang="ru-RU" dirty="0"/>
              <a:t>Мало того, что </a:t>
            </a:r>
            <a:r>
              <a:rPr lang="ru-RU" dirty="0" err="1"/>
              <a:t>дисфункциональные</a:t>
            </a:r>
            <a:r>
              <a:rPr lang="ru-RU" dirty="0"/>
              <a:t> семьи не умеют сами решать конфликты, так они не обсуждают их с другими и не обращаются за помощью. Таким </a:t>
            </a:r>
            <a:r>
              <a:rPr lang="ru-RU" dirty="0" err="1"/>
              <a:t>микрогруппам</a:t>
            </a:r>
            <a:r>
              <a:rPr lang="ru-RU" dirty="0"/>
              <a:t> привычнее жить в социальной изоляции. Поэтому все силы тратятся на поддержание ложного образа образцовой семьи.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 lvl="1"/>
            <a:r>
              <a:rPr lang="ru-RU" sz="2400" b="1" dirty="0" smtClean="0"/>
              <a:t>Нельзя развлекаться</a:t>
            </a:r>
            <a:r>
              <a:rPr lang="ru-RU" sz="2400" dirty="0" smtClean="0"/>
              <a:t>. В негармоничных семьях считается, что получать удовольствие, наслаждаться жизнью, играть, отдыхать и радоваться – это плохо и даже греховно.</a:t>
            </a:r>
          </a:p>
          <a:p>
            <a:pPr lvl="1"/>
            <a:r>
              <a:rPr lang="ru-RU" sz="2400" b="1" dirty="0" smtClean="0"/>
              <a:t>«Делай так, как тебе говорят, а не так, как это делаю я».</a:t>
            </a:r>
            <a:r>
              <a:rPr lang="ru-RU" sz="2400" dirty="0" smtClean="0"/>
              <a:t> Дети копируют поведение взрослых. Но родители часто ругают и наказывают ребенка за то, что он ведет себя как они. Люди не любят замечать свои недостатки, а от детей ждут невозможного. Вот пример. Мама объясняет сыну, что вечером нужно вести себя тихо и постараться не шуметь, так как соседи отдыхают и могут уже спать. И тут домой заявляется пьяный папа, начинает раскидывать мебель и громко орать. Как понять ребенку, что нельзя шуметь по вечерам? </a:t>
            </a:r>
          </a:p>
          <a:p>
            <a:pPr lvl="1"/>
            <a:r>
              <a:rPr lang="ru-RU" sz="2400" b="1" dirty="0" smtClean="0"/>
              <a:t>Вера в несбыточные надежды.</a:t>
            </a:r>
            <a:r>
              <a:rPr lang="ru-RU" sz="2400" dirty="0" smtClean="0"/>
              <a:t> Эта привычка проявляется в чрезмерной мечтательности и может встречаться у всех членов семьи. «Мы немного подождем, обязательно что-то случится, и у нас все станет хорошо».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Еще примеры распространенных правил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590800" y="1905000"/>
            <a:ext cx="33528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Arial" panose="020B0604020202020204" pitchFamily="34" charset="0"/>
              </a:rPr>
              <a:t>ЗАВИСИМОСТЬ </a:t>
            </a:r>
          </a:p>
          <a:p>
            <a:pPr algn="ctr" eaLnBrk="1" hangingPunct="1"/>
            <a:r>
              <a:rPr lang="ru-RU" altLang="ru-RU" sz="2000" b="1">
                <a:latin typeface="Arial" panose="020B0604020202020204" pitchFamily="34" charset="0"/>
              </a:rPr>
              <a:t>ОТ ПАВ</a:t>
            </a:r>
          </a:p>
          <a:p>
            <a:pPr algn="ctr" eaLnBrk="1" hangingPunct="1"/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099" name="Oval 5"/>
          <p:cNvSpPr>
            <a:spLocks noChangeArrowheads="1"/>
          </p:cNvSpPr>
          <p:nvPr/>
        </p:nvSpPr>
        <p:spPr bwMode="auto">
          <a:xfrm>
            <a:off x="5148263" y="4508500"/>
            <a:ext cx="2014537" cy="1968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Социальная</a:t>
            </a:r>
          </a:p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 составляющая</a:t>
            </a:r>
          </a:p>
          <a:p>
            <a:pPr algn="ctr" eaLnBrk="1" hangingPunct="1"/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100" name="Oval 20"/>
          <p:cNvSpPr>
            <a:spLocks noChangeArrowheads="1"/>
          </p:cNvSpPr>
          <p:nvPr/>
        </p:nvSpPr>
        <p:spPr bwMode="auto">
          <a:xfrm>
            <a:off x="1116013" y="4292600"/>
            <a:ext cx="1981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Церебральная</a:t>
            </a:r>
          </a:p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 составляющая</a:t>
            </a:r>
          </a:p>
          <a:p>
            <a:pPr algn="ctr" eaLnBrk="1" hangingPunct="1"/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101" name="Oval 21"/>
          <p:cNvSpPr>
            <a:spLocks noChangeArrowheads="1"/>
          </p:cNvSpPr>
          <p:nvPr/>
        </p:nvSpPr>
        <p:spPr bwMode="auto">
          <a:xfrm>
            <a:off x="5651500" y="1125538"/>
            <a:ext cx="1981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Психологическая</a:t>
            </a:r>
          </a:p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 составляющая</a:t>
            </a:r>
          </a:p>
          <a:p>
            <a:pPr algn="ctr" eaLnBrk="1" hangingPunct="1"/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102" name="Oval 22"/>
          <p:cNvSpPr>
            <a:spLocks noChangeArrowheads="1"/>
          </p:cNvSpPr>
          <p:nvPr/>
        </p:nvSpPr>
        <p:spPr bwMode="auto">
          <a:xfrm>
            <a:off x="914400" y="1143000"/>
            <a:ext cx="1981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Соматическая</a:t>
            </a:r>
          </a:p>
          <a:p>
            <a:pPr algn="ctr" eaLnBrk="1" hangingPunct="1"/>
            <a:r>
              <a:rPr lang="ru-RU" altLang="ru-RU" sz="1600" b="1">
                <a:latin typeface="Arial" panose="020B0604020202020204" pitchFamily="34" charset="0"/>
              </a:rPr>
              <a:t> составляющая</a:t>
            </a:r>
          </a:p>
          <a:p>
            <a:pPr algn="ctr" eaLnBrk="1" hangingPunct="1"/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1095" name="Rectangle 23"/>
          <p:cNvSpPr>
            <a:spLocks noChangeArrowheads="1"/>
          </p:cNvSpPr>
          <p:nvPr/>
        </p:nvSpPr>
        <p:spPr bwMode="auto">
          <a:xfrm>
            <a:off x="1066800" y="152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goni Med" pitchFamily="34" charset="0"/>
              </a:rPr>
              <a:t>МОДЕЛЬ ЗАВИСИМОСТИ ОТ 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goni Med" pitchFamily="34" charset="0"/>
              </a:rPr>
              <a:t>ПАВ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tigoni Med" pitchFamily="34" charset="0"/>
            </a:endParaRPr>
          </a:p>
        </p:txBody>
      </p:sp>
      <p:sp>
        <p:nvSpPr>
          <p:cNvPr id="4104" name="AutoShape 24"/>
          <p:cNvSpPr>
            <a:spLocks noChangeArrowheads="1"/>
          </p:cNvSpPr>
          <p:nvPr/>
        </p:nvSpPr>
        <p:spPr bwMode="auto">
          <a:xfrm>
            <a:off x="1676400" y="9144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05" name="AutoShape 25"/>
          <p:cNvSpPr>
            <a:spLocks noChangeArrowheads="1"/>
          </p:cNvSpPr>
          <p:nvPr/>
        </p:nvSpPr>
        <p:spPr bwMode="auto">
          <a:xfrm flipH="1">
            <a:off x="1600200" y="2895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06" name="AutoShape 26"/>
          <p:cNvSpPr>
            <a:spLocks noChangeArrowheads="1"/>
          </p:cNvSpPr>
          <p:nvPr/>
        </p:nvSpPr>
        <p:spPr bwMode="auto">
          <a:xfrm>
            <a:off x="1752600" y="4114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07" name="AutoShape 27"/>
          <p:cNvSpPr>
            <a:spLocks noChangeArrowheads="1"/>
          </p:cNvSpPr>
          <p:nvPr/>
        </p:nvSpPr>
        <p:spPr bwMode="auto">
          <a:xfrm>
            <a:off x="5943600" y="42672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08" name="AutoShape 28"/>
          <p:cNvSpPr>
            <a:spLocks noChangeArrowheads="1"/>
          </p:cNvSpPr>
          <p:nvPr/>
        </p:nvSpPr>
        <p:spPr bwMode="auto">
          <a:xfrm>
            <a:off x="3962400" y="16764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09" name="AutoShape 29"/>
          <p:cNvSpPr>
            <a:spLocks noChangeArrowheads="1"/>
          </p:cNvSpPr>
          <p:nvPr/>
        </p:nvSpPr>
        <p:spPr bwMode="auto">
          <a:xfrm>
            <a:off x="6248400" y="990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0" name="AutoShape 31"/>
          <p:cNvSpPr>
            <a:spLocks noChangeArrowheads="1"/>
          </p:cNvSpPr>
          <p:nvPr/>
        </p:nvSpPr>
        <p:spPr bwMode="auto">
          <a:xfrm flipH="1">
            <a:off x="1905000" y="6019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1" name="AutoShape 32"/>
          <p:cNvSpPr>
            <a:spLocks noChangeArrowheads="1"/>
          </p:cNvSpPr>
          <p:nvPr/>
        </p:nvSpPr>
        <p:spPr bwMode="auto">
          <a:xfrm flipH="1">
            <a:off x="6324600" y="2971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2" name="AutoShape 33"/>
          <p:cNvSpPr>
            <a:spLocks noChangeArrowheads="1"/>
          </p:cNvSpPr>
          <p:nvPr/>
        </p:nvSpPr>
        <p:spPr bwMode="auto">
          <a:xfrm flipH="1">
            <a:off x="3962400" y="49530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3" name="AutoShape 34"/>
          <p:cNvSpPr>
            <a:spLocks noChangeArrowheads="1"/>
          </p:cNvSpPr>
          <p:nvPr/>
        </p:nvSpPr>
        <p:spPr bwMode="auto">
          <a:xfrm flipH="1">
            <a:off x="5943600" y="62484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4" name="AutoShape 35"/>
          <p:cNvSpPr>
            <a:spLocks noChangeArrowheads="1"/>
          </p:cNvSpPr>
          <p:nvPr/>
        </p:nvSpPr>
        <p:spPr bwMode="auto">
          <a:xfrm>
            <a:off x="5715000" y="32766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4115" name="AutoShape 36"/>
          <p:cNvSpPr>
            <a:spLocks noChangeArrowheads="1"/>
          </p:cNvSpPr>
          <p:nvPr/>
        </p:nvSpPr>
        <p:spPr bwMode="auto">
          <a:xfrm flipV="1">
            <a:off x="2362200" y="32004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33945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"/>
                                        <p:tgtEl>
                                          <p:spTgt spid="13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86808" cy="5883758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4143404"/>
                <a:gridCol w="4143404"/>
              </a:tblGrid>
              <a:tr h="255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Здоровая семья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Дисфункциональная</a:t>
                      </a:r>
                      <a:r>
                        <a:rPr lang="ru-RU" sz="1200" dirty="0"/>
                        <a:t> или проблемная семья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534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Члены семьи понимают, что все они разные и каждый из них — личность.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Одни из них мужчины, другие — женщины. У одних русые волосы, у других рыжие. Одни любят мясо, другие — терпеть его не могут.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Одни молодые, другие — постарше.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Людям, живущим в </a:t>
                      </a:r>
                      <a:r>
                        <a:rPr lang="ru-RU" sz="1200" dirty="0" err="1"/>
                        <a:t>дисфункциональных</a:t>
                      </a:r>
                      <a:r>
                        <a:rPr lang="ru-RU" sz="1200" dirty="0"/>
                        <a:t> семьях, бывает трудно признать право на различность. В таких семьях быть другим — значит быть плохим. А это уже повод, чтобы тебя не любили.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4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Члены здоровых семей осознают, что между членами семьи могут быть различия. Одна и та же картина может казаться красивой одним, и уродливой другим.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Один и тот же поступок может быть оценен по-разному.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проблемных семьях часто пытаются не замечать разногласия или «замалчивать» их. Сами по себе разногласия кажутся членам семьи чем-то плохим.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Члены семьи откровенны друг с другом. Открыто говорят чего хотят, что думают, чувствуют. Говорят вслух о разногласиях. Посылают друг другу четкие, однозначные сигналы о том, чего хотят от других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Недоверие и страх не позволяет членам семьи открыто делиться с другими своими мыслями и чувствами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Члены семьи знают, что доставляет им радость и удовольствие и говорят об этом со своими близкими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Разговоры об удовольствии часто так же трудны, как и разговоры о боли.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1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Здоровые семьи говорят о существующих проблемах и стараются их решить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Дисфункциональные</a:t>
                      </a:r>
                      <a:r>
                        <a:rPr lang="ru-RU" sz="1200" dirty="0"/>
                        <a:t> семьи делают вид, что проблем нет.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428615"/>
          <a:ext cx="8429684" cy="6286532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4214842"/>
                <a:gridCol w="4214842"/>
              </a:tblGrid>
              <a:tr h="535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Отрицательные правила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Отрицательные заявления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выражай своих чувств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Постыдился бы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злись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недостаточно хорош(а)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Не будь печальным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Лучше бы тебя у меня не было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реви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Твои потребности неправильны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Делай так, как я говорю, а не так, как я делаю. (Напр., не кричи, а сама кричит)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Торопись стать взрослым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Будь хорошим, милым, безупречным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Будь послушным, не будь самостоятельным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Избегай конфликтов, избегай ввязываться в конфликт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Будь мужчиной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думай, не разговаривай, а выполняй мои приказы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Большие мальчики не плачут. Веди себя, как ведут хорошие девочки (милые дамы)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Хорошо веди себя в школе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будь таким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задавай вопросов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У тебя не может быть таких чувств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предавай семью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такой тупой (плохой)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выноси сор из избы, не выдавай секретов семьи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Это из-за тебя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Чтоб тебя не было слышно!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нам всем обязан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Никаких разговоров за спиной!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Конечно, мы тебя любим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возражай мне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Я жизнью (карьерой) пожертвовала ради тебя. Если бы не вы (дети), я была бы счастлива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всегда должен хорошо выглядеть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Как ты мог это сделать мне?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Я всегда права, ты всегда неправ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Мы не будем любить тебя, если ты...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Всегда контролируй себя.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меня с ума сведешь!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Подумай о родителях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никогда не доводишь дело до конца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пьянство причина несчастий нашей семьи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Ты такой эгоист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 раскачивай лодку (сохраняй существующее положение вещей)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Нет, я из-за тебя скоро умру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Это неправда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Я тебе точно обещаю (но обещания не выполняются)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37" marR="7037" marT="7037" marB="703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37852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. Перечень отрицательных правил и отрицательных заявлений, распространенных в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дисфункциональных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семьях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41764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Дети из </a:t>
            </a:r>
            <a:r>
              <a:rPr lang="ru-RU" dirty="0" err="1" smtClean="0"/>
              <a:t>дисфункциональной</a:t>
            </a:r>
            <a:r>
              <a:rPr lang="ru-RU" dirty="0" smtClean="0"/>
              <a:t> семьи получают психологические травмы, которые в будущем могут проявиться в виде многих проблем:</a:t>
            </a:r>
          </a:p>
          <a:p>
            <a:r>
              <a:rPr lang="ru-RU" dirty="0" smtClean="0"/>
              <a:t>неуверенность в себе</a:t>
            </a:r>
          </a:p>
          <a:p>
            <a:r>
              <a:rPr lang="ru-RU" dirty="0" smtClean="0"/>
              <a:t>невротические расстройства</a:t>
            </a:r>
          </a:p>
          <a:p>
            <a:r>
              <a:rPr lang="ru-RU" u="sng" dirty="0" smtClean="0"/>
              <a:t>зависимости</a:t>
            </a:r>
            <a:r>
              <a:rPr lang="ru-RU" dirty="0" smtClean="0"/>
              <a:t> разного рода (наркотические, алкогольные, компьютерные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трудности с доверием </a:t>
            </a:r>
          </a:p>
          <a:p>
            <a:r>
              <a:rPr lang="ru-RU" dirty="0" smtClean="0"/>
              <a:t> социальной адаптацией</a:t>
            </a:r>
          </a:p>
          <a:p>
            <a:r>
              <a:rPr lang="ru-RU" dirty="0" smtClean="0"/>
              <a:t>невозможность выстроить близкие отношения с друзьями и противоположным полом. </a:t>
            </a:r>
          </a:p>
        </p:txBody>
      </p:sp>
      <p:pic>
        <p:nvPicPr>
          <p:cNvPr id="4098" name="Picture 2" descr="http://oprostatite.info/wp-content/uploads/2016/02/prichiny-psihogennoj-jerektilnoj-disfunkc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661551"/>
            <a:ext cx="2634754" cy="205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76672"/>
            <a:ext cx="8280920" cy="4525963"/>
          </a:xfrm>
        </p:spPr>
        <p:txBody>
          <a:bodyPr/>
          <a:lstStyle/>
          <a:p>
            <a:pPr algn="ctr"/>
            <a:r>
              <a:rPr lang="ru-RU" dirty="0" smtClean="0"/>
              <a:t>Употребление алкоголя, или любого другого </a:t>
            </a:r>
            <a:r>
              <a:rPr lang="ru-RU" dirty="0" err="1" smtClean="0"/>
              <a:t>психоактивного</a:t>
            </a:r>
            <a:r>
              <a:rPr lang="ru-RU" dirty="0" smtClean="0"/>
              <a:t> вещества в дальнейшем становится для несовершеннолетнего жизненно важной потребностью, поскольку либо используется им для получения своеобразной психической анестезии, либо наркотик становится субъектом отношений с заранее известным итогом. Именно таким отношениям его обучили родители.</a:t>
            </a:r>
          </a:p>
          <a:p>
            <a:endParaRPr lang="ru-RU" dirty="0"/>
          </a:p>
        </p:txBody>
      </p:sp>
      <p:pic>
        <p:nvPicPr>
          <p:cNvPr id="5122" name="Picture 2" descr="https://im0-tub-ru.yandex.net/i?id=be7b7ef0bbe1f0338f62aeae620b13e6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09120"/>
            <a:ext cx="3635896" cy="22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Социально-педагогическая поддержка детей группы риска: Учеб. пособие для студ. </a:t>
            </a:r>
            <a:r>
              <a:rPr lang="ru-RU" dirty="0" err="1" smtClean="0"/>
              <a:t>высш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учеб. заведений/ </a:t>
            </a:r>
            <a:r>
              <a:rPr lang="ru-RU" dirty="0" err="1" smtClean="0"/>
              <a:t>Л.Я.Олиференко</a:t>
            </a:r>
            <a:r>
              <a:rPr lang="ru-RU" dirty="0" smtClean="0"/>
              <a:t>, Т.И.Шульга, И.Ф.Дементьева. –М., 2002.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b="1" dirty="0" smtClean="0"/>
          </a:p>
          <a:p>
            <a:r>
              <a:rPr lang="ru-RU" dirty="0" smtClean="0">
                <a:hlinkClick r:id="rId2"/>
              </a:rPr>
              <a:t>http://www.b17.ru/article/6124/</a:t>
            </a:r>
            <a:r>
              <a:rPr lang="ru-RU" dirty="0" smtClean="0"/>
              <a:t> «Роль </a:t>
            </a:r>
            <a:r>
              <a:rPr lang="ru-RU" dirty="0" err="1" smtClean="0"/>
              <a:t>дисфункциональной</a:t>
            </a:r>
            <a:r>
              <a:rPr lang="ru-RU" dirty="0" smtClean="0"/>
              <a:t> семьи в формировании зависимого поведения у подростков» Пестов Максим Геннадьевич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b="1" i="1" dirty="0" smtClean="0"/>
          </a:p>
          <a:p>
            <a:r>
              <a:rPr lang="ru-RU" dirty="0" smtClean="0">
                <a:hlinkClick r:id="rId3"/>
              </a:rPr>
              <a:t>http://www.psy-pro.com/family/507-disfunkcionalnaja-semja-chto-jeto-takoe</a:t>
            </a:r>
            <a:r>
              <a:rPr lang="ru-RU" dirty="0" smtClean="0"/>
              <a:t> «</a:t>
            </a:r>
            <a:r>
              <a:rPr lang="ru-RU" dirty="0" err="1" smtClean="0"/>
              <a:t>Дисфункциональная</a:t>
            </a:r>
            <a:r>
              <a:rPr lang="ru-RU" dirty="0" smtClean="0"/>
              <a:t> семья — что это такое?» Наталья Степанова, Ольга Мишина 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dirty="0" smtClean="0"/>
              <a:t>Зигмунд  Фрейд  "Анализ фобии пятилетнего мальчика" эссе 1909г.</a:t>
            </a:r>
          </a:p>
          <a:p>
            <a:endParaRPr lang="ru-RU" dirty="0" smtClean="0"/>
          </a:p>
          <a:p>
            <a:r>
              <a:rPr lang="ru-RU" dirty="0" smtClean="0">
                <a:hlinkClick r:id="rId4"/>
              </a:rPr>
              <a:t>http://fb.ru/article/284933/disfunktsionalnyie-semi-i-ih-vliyanie-na-detey</a:t>
            </a:r>
            <a:r>
              <a:rPr lang="ru-RU" dirty="0" smtClean="0"/>
              <a:t> «</a:t>
            </a:r>
            <a:r>
              <a:rPr lang="ru-RU" dirty="0" err="1" smtClean="0"/>
              <a:t>Дисфункциональные</a:t>
            </a:r>
            <a:r>
              <a:rPr lang="ru-RU" dirty="0" smtClean="0"/>
              <a:t> семьи и их влияние на детей»  </a:t>
            </a:r>
            <a:r>
              <a:rPr lang="ru-RU" dirty="0" err="1" smtClean="0"/>
              <a:t>M-aria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Буянов М. И. «Ребенок из неблагополучной семьи: Записки детского </a:t>
            </a:r>
            <a:r>
              <a:rPr lang="ru-RU" dirty="0" err="1" smtClean="0"/>
              <a:t>психиатара</a:t>
            </a:r>
            <a:r>
              <a:rPr lang="ru-RU" dirty="0" smtClean="0"/>
              <a:t>» М., 1988</a:t>
            </a:r>
          </a:p>
          <a:p>
            <a:endParaRPr lang="ru-RU" dirty="0" smtClean="0"/>
          </a:p>
          <a:p>
            <a:r>
              <a:rPr lang="ru-RU" dirty="0" smtClean="0">
                <a:hlinkClick r:id="rId5"/>
              </a:rPr>
              <a:t>http://psspb.blogspot.ru/2010/07/blog-post_8374.html</a:t>
            </a:r>
            <a:r>
              <a:rPr lang="ru-RU" dirty="0" smtClean="0"/>
              <a:t> «Компьютерная зависимость» Владимир Анатольевич Цыганков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5"/>
            <a:r>
              <a:rPr lang="ru-RU" sz="4600" dirty="0" smtClean="0">
                <a:latin typeface="Franklin Gothic Medium" panose="020B0603020102020204" pitchFamily="34" charset="0"/>
              </a:rPr>
              <a:t>Спасибо за внимание!</a:t>
            </a:r>
            <a:endParaRPr lang="ru-RU" sz="4600" dirty="0">
              <a:latin typeface="Franklin Gothic Medium" panose="020B0603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2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88640"/>
            <a:ext cx="5328592" cy="6669360"/>
          </a:xfrm>
        </p:spPr>
        <p:txBody>
          <a:bodyPr>
            <a:normAutofit/>
          </a:bodyPr>
          <a:lstStyle/>
          <a:p>
            <a:r>
              <a:rPr lang="ru-RU" dirty="0" smtClean="0"/>
              <a:t>Словосочетание «</a:t>
            </a:r>
            <a:r>
              <a:rPr lang="ru-RU" dirty="0" err="1" smtClean="0"/>
              <a:t>дисфункциональная</a:t>
            </a:r>
            <a:r>
              <a:rPr lang="ru-RU" dirty="0" smtClean="0"/>
              <a:t> семья» произошло от лат. </a:t>
            </a:r>
            <a:r>
              <a:rPr lang="ru-RU" i="1" dirty="0" err="1" smtClean="0"/>
              <a:t>dis</a:t>
            </a:r>
            <a:r>
              <a:rPr lang="ru-RU" i="1" dirty="0" smtClean="0"/>
              <a:t> </a:t>
            </a:r>
            <a:r>
              <a:rPr lang="ru-RU" dirty="0" smtClean="0"/>
              <a:t>— «нарушение», «расстройство», «утрата чего-либо», и </a:t>
            </a:r>
            <a:r>
              <a:rPr lang="ru-RU" i="1" dirty="0" err="1" smtClean="0"/>
              <a:t>functio</a:t>
            </a:r>
            <a:r>
              <a:rPr lang="ru-RU" i="1" dirty="0" smtClean="0"/>
              <a:t> </a:t>
            </a:r>
            <a:r>
              <a:rPr lang="ru-RU" dirty="0" smtClean="0"/>
              <a:t>— «деятельность». Это семья, порождающая </a:t>
            </a:r>
            <a:r>
              <a:rPr lang="ru-RU" b="1" dirty="0" smtClean="0"/>
              <a:t>неадаптивное, деструктивное поведение одного или нескольких ее членов</a:t>
            </a:r>
            <a:r>
              <a:rPr lang="ru-RU" dirty="0" smtClean="0"/>
              <a:t>, в которой существуют условия, препятствующие их личностному росту. </a:t>
            </a:r>
          </a:p>
          <a:p>
            <a:endParaRPr lang="ru-RU" dirty="0"/>
          </a:p>
        </p:txBody>
      </p:sp>
      <p:pic>
        <p:nvPicPr>
          <p:cNvPr id="1026" name="Picture 2" descr="https://ds04.infourok.ru/uploads/ex/05aa/0000c8f9-ca9a34bd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8" r="15157"/>
          <a:stretch/>
        </p:blipFill>
        <p:spPr bwMode="auto">
          <a:xfrm>
            <a:off x="5504567" y="1916832"/>
            <a:ext cx="3590350" cy="368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Таким образом, </a:t>
            </a:r>
            <a:r>
              <a:rPr lang="ru-RU" sz="3200" dirty="0" err="1"/>
              <a:t>дисфункциональные</a:t>
            </a:r>
            <a:r>
              <a:rPr lang="ru-RU" sz="3200" dirty="0"/>
              <a:t> семьи — это семьи, в которых что-то нарушается, и они постепенно становятся полной противоположностью счастливым семьям, в которых члены семьи имеют между собой теплые, наполненные любовью отношения. </a:t>
            </a:r>
          </a:p>
          <a:p>
            <a:pPr algn="ctr"/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6633"/>
            <a:ext cx="8712968" cy="33123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Развитие детской психотерапии и психологии развития сопровождается все более ясным осознанием роли семьи и родителей в психическом развитии ребенка. Уже в ранней работе З. Фрейда "Анализ фобии пятилетнего мальчика" эссе 1909г</a:t>
            </a:r>
            <a:r>
              <a:rPr lang="ru-RU" b="1" dirty="0" smtClean="0"/>
              <a:t>.</a:t>
            </a:r>
            <a:r>
              <a:rPr lang="ru-RU" dirty="0" smtClean="0"/>
              <a:t>, которую принято рассматривать как первый пример семейного консультирования, с очевидностью было показано влияние семейных отношений на психическое состояние ребенка, на возникновение у него психологических проблем.</a:t>
            </a:r>
          </a:p>
          <a:p>
            <a:endParaRPr lang="ru-RU" dirty="0"/>
          </a:p>
        </p:txBody>
      </p:sp>
      <p:pic>
        <p:nvPicPr>
          <p:cNvPr id="3074" name="Picture 2" descr="http://img1.joyreactor.cc/pics/post/full/%D0%96%D0%97%D0%9B-%D1%84%D1%80%D0%B5%D0%B9%D0%B4-%D0%BF%D0%B5%D1%81%D0%BE%D1%87%D0%BD%D0%B8%D1%86%D0%B0-1049819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2"/>
          <a:stretch/>
        </p:blipFill>
        <p:spPr bwMode="auto">
          <a:xfrm>
            <a:off x="3563888" y="3501008"/>
            <a:ext cx="5110844" cy="27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0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dirty="0"/>
              <a:t>А.В. </a:t>
            </a:r>
            <a:r>
              <a:rPr lang="ru-RU" dirty="0" err="1"/>
              <a:t>Шаболтас</a:t>
            </a:r>
            <a:r>
              <a:rPr lang="ru-RU" dirty="0"/>
              <a:t> (2010) исследования  связи детско-родительских отношений и </a:t>
            </a:r>
            <a:r>
              <a:rPr lang="ru-RU" dirty="0" err="1"/>
              <a:t>саморазрушающего</a:t>
            </a:r>
            <a:r>
              <a:rPr lang="ru-RU" dirty="0"/>
              <a:t> поведения личности</a:t>
            </a:r>
          </a:p>
          <a:p>
            <a:pPr marL="109728" indent="0" algn="ctr">
              <a:buNone/>
            </a:pPr>
            <a:r>
              <a:rPr lang="ru-RU" dirty="0"/>
              <a:t>Результаты исследования показали, что лица с различными видами </a:t>
            </a:r>
            <a:r>
              <a:rPr lang="ru-RU" dirty="0" err="1"/>
              <a:t>саморазрушающего</a:t>
            </a:r>
            <a:r>
              <a:rPr lang="ru-RU" dirty="0"/>
              <a:t> поведения характеризуют ситуацию в родительской семье как неблагополучную, враждебную, вызывающую чувства тревоги и собственной неполноценности.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6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Они </a:t>
            </a:r>
            <a:r>
              <a:rPr lang="ru-RU" dirty="0"/>
              <a:t>отмечают </a:t>
            </a:r>
            <a:r>
              <a:rPr lang="ru-RU" dirty="0" smtClean="0"/>
              <a:t>большую отстраненность </a:t>
            </a:r>
            <a:r>
              <a:rPr lang="ru-RU" dirty="0"/>
              <a:t>матери, недостаточную ее вовлеченность в дела </a:t>
            </a:r>
            <a:r>
              <a:rPr lang="ru-RU" dirty="0" smtClean="0"/>
              <a:t>ребенка</a:t>
            </a:r>
            <a:r>
              <a:rPr lang="ru-RU" dirty="0"/>
              <a:t>, меньшую директивность родителя противоположного пола, </a:t>
            </a:r>
            <a:r>
              <a:rPr lang="ru-RU" dirty="0" smtClean="0"/>
              <a:t>использования </a:t>
            </a:r>
            <a:r>
              <a:rPr lang="ru-RU" dirty="0"/>
              <a:t>ими наказаний и навязывания собственного мнения.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6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Фактором риска</a:t>
            </a:r>
            <a:r>
              <a:rPr lang="ru-RU" sz="3600" dirty="0"/>
              <a:t> для формирования </a:t>
            </a:r>
            <a:r>
              <a:rPr lang="ru-RU" sz="3600" dirty="0" err="1"/>
              <a:t>саморазрушающего</a:t>
            </a:r>
            <a:r>
              <a:rPr lang="ru-RU" sz="3600" dirty="0"/>
              <a:t> поведения также</a:t>
            </a:r>
          </a:p>
          <a:p>
            <a:pPr marL="109728" indent="0" algn="ctr">
              <a:buNone/>
            </a:pPr>
            <a:r>
              <a:rPr lang="ru-RU" sz="3600" dirty="0"/>
              <a:t>оказалась </a:t>
            </a:r>
            <a:r>
              <a:rPr lang="ru-RU" sz="3600" b="1" dirty="0"/>
              <a:t>непоследовательность</a:t>
            </a:r>
            <a:r>
              <a:rPr lang="ru-RU" sz="3600" dirty="0"/>
              <a:t> воспитательных воздействий родителем противоположного пола.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9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/>
              <a:t>Формирование и проявление различных форм </a:t>
            </a:r>
            <a:r>
              <a:rPr lang="ru-RU" dirty="0" err="1" smtClean="0"/>
              <a:t>саморазрушающего</a:t>
            </a:r>
            <a:r>
              <a:rPr lang="ru-RU" dirty="0" smtClean="0"/>
              <a:t> поведения </a:t>
            </a:r>
            <a:r>
              <a:rPr lang="ru-RU" dirty="0"/>
              <a:t>значимо связано с определенными стилями </a:t>
            </a:r>
            <a:r>
              <a:rPr lang="ru-RU" dirty="0" smtClean="0"/>
              <a:t>родительского воспитания</a:t>
            </a:r>
            <a:r>
              <a:rPr lang="ru-RU" dirty="0"/>
              <a:t>. В первую очередь, сильное влияние оказывает </a:t>
            </a:r>
            <a:r>
              <a:rPr lang="ru-RU" b="1" dirty="0" smtClean="0"/>
              <a:t>враждебность</a:t>
            </a:r>
            <a:r>
              <a:rPr lang="ru-RU" b="1" dirty="0"/>
              <a:t>, как со стороны матери, так и со стороны отца</a:t>
            </a:r>
            <a:r>
              <a:rPr lang="ru-RU" dirty="0"/>
              <a:t>. При этом </a:t>
            </a:r>
            <a:r>
              <a:rPr lang="ru-RU" dirty="0" smtClean="0"/>
              <a:t>директивность </a:t>
            </a:r>
            <a:r>
              <a:rPr lang="ru-RU" dirty="0"/>
              <a:t>со стороны родителей, несмотря на внутреннюю связь </a:t>
            </a:r>
            <a:r>
              <a:rPr lang="ru-RU" dirty="0" smtClean="0"/>
              <a:t>с враждебностью</a:t>
            </a:r>
            <a:r>
              <a:rPr lang="ru-RU" dirty="0"/>
              <a:t>, оказывает обратное влияние.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0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321</TotalTime>
  <Words>1490</Words>
  <Application>Microsoft Office PowerPoint</Application>
  <PresentationFormat>Экран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Дисфункциональная семья как фактор риска развития синдрома зависимости у несовершеннолетних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дисфункциональной семьи</vt:lpstr>
      <vt:lpstr>Презентация PowerPoint</vt:lpstr>
      <vt:lpstr>Презентация PowerPoint</vt:lpstr>
      <vt:lpstr>Презентация PowerPoint</vt:lpstr>
      <vt:lpstr>Правила трех «не»</vt:lpstr>
      <vt:lpstr>Презентация PowerPoint</vt:lpstr>
      <vt:lpstr>Еще примеры распространенных правил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использованных источников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МоскаеваЛЛ</cp:lastModifiedBy>
  <cp:revision>36</cp:revision>
  <dcterms:created xsi:type="dcterms:W3CDTF">2017-10-19T13:10:36Z</dcterms:created>
  <dcterms:modified xsi:type="dcterms:W3CDTF">2017-10-31T04:35:32Z</dcterms:modified>
</cp:coreProperties>
</file>