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7" d="100"/>
          <a:sy n="77" d="100"/>
        </p:scale>
        <p:origin x="-978" y="-90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80600" y="-399240"/>
            <a:ext cx="9071640" cy="2917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843912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20440" y="4203720"/>
            <a:ext cx="843912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80600" y="-399240"/>
            <a:ext cx="9071640" cy="2917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44760" y="187020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44760" y="420372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20440" y="420372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80600" y="-399240"/>
            <a:ext cx="9071640" cy="2917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44760" y="187020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80600" y="-399240"/>
            <a:ext cx="9071640" cy="2917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20440" y="1870200"/>
            <a:ext cx="8439120" cy="4468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80600" y="-399240"/>
            <a:ext cx="9071640" cy="2917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8439120" cy="4467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80600" y="-399240"/>
            <a:ext cx="9071640" cy="2917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040" cy="4467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44760" y="1870200"/>
            <a:ext cx="4118040" cy="4467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80600" y="-399240"/>
            <a:ext cx="9071640" cy="2917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80600" y="428400"/>
            <a:ext cx="9071640" cy="5909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80600" y="-399240"/>
            <a:ext cx="9071640" cy="2917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20440" y="420372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44760" y="1870200"/>
            <a:ext cx="4118040" cy="4467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80600" y="-399240"/>
            <a:ext cx="9071640" cy="2917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040" cy="4467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44760" y="187020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44760" y="420372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80600" y="-399240"/>
            <a:ext cx="9071640" cy="2917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44760" y="187020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20440" y="4203720"/>
            <a:ext cx="843876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x-none"/>
              <a:t>Для правки текста заголовка щелкните мышью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x-none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"/>
            </a:pPr>
            <a:r>
              <a:rPr lang="x-none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"/>
            </a:pPr>
            <a:r>
              <a:rPr lang="x-none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"/>
            </a:pPr>
            <a:r>
              <a:rPr lang="x-none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"/>
            </a:pPr>
            <a:r>
              <a:rPr lang="x-none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x-none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x-none"/>
              <a:t>Седьмой уровень структуры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x-none" sz="1400"/>
              <a:t>&lt;дата/время&gt;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r>
              <a:rPr lang="x-none" sz="1400"/>
              <a:t>&lt;нижний колонтитул&gt;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fld id="{8A61C30C-DBEE-4AA9-BA14-62D337000735}" type="slidenum">
              <a:rPr lang="x-none" sz="140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11340000" y="-16738920"/>
            <a:ext cx="71640" cy="36000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6" name="TextShape 2"/>
          <p:cNvSpPr txBox="1"/>
          <p:nvPr/>
        </p:nvSpPr>
        <p:spPr>
          <a:xfrm>
            <a:off x="0" y="2699717"/>
            <a:ext cx="10224888" cy="3420163"/>
          </a:xfrm>
          <a:prstGeom prst="rect">
            <a:avLst/>
          </a:prstGeom>
        </p:spPr>
        <p:txBody>
          <a:bodyPr wrap="none" lIns="0" tIns="0" rIns="0" bIns="0"/>
          <a:lstStyle/>
          <a:p>
            <a:pPr lvl="8">
              <a:buSzPct val="25000"/>
            </a:pPr>
            <a:endParaRPr sz="4800" dirty="0"/>
          </a:p>
          <a:p>
            <a:pPr algn="ctr">
              <a:buSzPct val="25000"/>
              <a:buFont typeface="StarSymbol"/>
              <a:buChar char=""/>
            </a:pPr>
            <a:endParaRPr lang="en-US" sz="3200" b="1" dirty="0" smtClean="0">
              <a:latin typeface="Times New Roman"/>
            </a:endParaRPr>
          </a:p>
          <a:p>
            <a:pPr algn="ctr">
              <a:buSzPct val="25000"/>
              <a:buFont typeface="StarSymbol"/>
              <a:buChar char=""/>
            </a:pPr>
            <a:endParaRPr lang="en-US" sz="3200" b="1" dirty="0">
              <a:latin typeface="Times New Roman"/>
            </a:endParaRPr>
          </a:p>
          <a:p>
            <a:pPr algn="ctr">
              <a:buSzPct val="25000"/>
              <a:buFont typeface="StarSymbol"/>
              <a:buChar char=""/>
            </a:pPr>
            <a:r>
              <a:rPr lang="ru-RU" sz="3200" b="1" dirty="0" smtClean="0">
                <a:latin typeface="Times New Roman"/>
              </a:rPr>
              <a:t>Заведующая </a:t>
            </a:r>
            <a:r>
              <a:rPr lang="ru-RU" sz="3200" b="1" dirty="0">
                <a:latin typeface="Times New Roman"/>
              </a:rPr>
              <a:t>экспертным отделом </a:t>
            </a:r>
            <a:r>
              <a:rPr lang="ru-RU" sz="3200" b="1" dirty="0" err="1">
                <a:latin typeface="Times New Roman"/>
              </a:rPr>
              <a:t>Буланкина</a:t>
            </a:r>
            <a:r>
              <a:rPr lang="ru-RU" sz="3200" b="1" dirty="0">
                <a:latin typeface="Times New Roman"/>
              </a:rPr>
              <a:t> </a:t>
            </a:r>
            <a:endParaRPr lang="en-US" sz="3200" b="1" dirty="0" smtClean="0">
              <a:latin typeface="Times New Roman"/>
            </a:endParaRPr>
          </a:p>
          <a:p>
            <a:pPr algn="ctr">
              <a:buSzPct val="25000"/>
              <a:buFont typeface="StarSymbol"/>
              <a:buChar char=""/>
            </a:pPr>
            <a:r>
              <a:rPr lang="ru-RU" sz="3200" b="1" dirty="0" smtClean="0">
                <a:latin typeface="Times New Roman"/>
              </a:rPr>
              <a:t>Екатерина </a:t>
            </a:r>
            <a:r>
              <a:rPr lang="ru-RU" sz="3200" b="1" dirty="0">
                <a:latin typeface="Times New Roman"/>
              </a:rPr>
              <a:t>Николаевна</a:t>
            </a:r>
            <a:endParaRPr dirty="0"/>
          </a:p>
          <a:p>
            <a:pPr algn="ctr">
              <a:buSzPct val="25000"/>
              <a:buFont typeface="StarSymbol"/>
              <a:buChar char=""/>
            </a:pPr>
            <a:r>
              <a:rPr lang="ru-RU" sz="3200" b="1" dirty="0">
                <a:latin typeface="Times New Roman"/>
              </a:rPr>
              <a:t>КГБУЗ "Красноярский краевой </a:t>
            </a:r>
            <a:endParaRPr lang="en-US" sz="3200" b="1" dirty="0" smtClean="0">
              <a:latin typeface="Times New Roman"/>
            </a:endParaRPr>
          </a:p>
          <a:p>
            <a:pPr algn="ctr">
              <a:buSzPct val="25000"/>
              <a:buFont typeface="StarSymbol"/>
              <a:buChar char=""/>
            </a:pPr>
            <a:r>
              <a:rPr lang="ru-RU" sz="3200" b="1" dirty="0" smtClean="0">
                <a:latin typeface="Times New Roman"/>
              </a:rPr>
              <a:t>наркологический </a:t>
            </a:r>
            <a:r>
              <a:rPr lang="ru-RU" sz="3200" b="1" dirty="0">
                <a:latin typeface="Times New Roman"/>
              </a:rPr>
              <a:t>диспансер№1"</a:t>
            </a:r>
            <a:endParaRPr dirty="0"/>
          </a:p>
          <a:p>
            <a:pPr algn="ctr">
              <a:buSzPct val="25000"/>
              <a:buFont typeface="StarSymbol"/>
              <a:buChar char=""/>
            </a:pPr>
            <a:r>
              <a:rPr lang="ru-RU" sz="3200" b="1" dirty="0">
                <a:latin typeface="Times New Roman"/>
              </a:rPr>
              <a:t>г. Красноярск, 2017г.</a:t>
            </a:r>
            <a:endParaRPr dirty="0"/>
          </a:p>
          <a:p>
            <a:pPr algn="ctr">
              <a:buSzPct val="25000"/>
              <a:buFont typeface="StarSymbol"/>
              <a:buChar char=""/>
            </a:pP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-3635894" y="1261080"/>
            <a:ext cx="1386078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8" algn="ctr">
              <a:buSzPct val="25000"/>
            </a:pPr>
            <a:r>
              <a:rPr lang="ru-RU" sz="4800" b="1" dirty="0" smtClean="0">
                <a:latin typeface="Times New Roman"/>
              </a:rPr>
              <a:t>Медицинское освидетельствование </a:t>
            </a:r>
          </a:p>
          <a:p>
            <a:pPr lvl="8" algn="ctr">
              <a:buSzPct val="25000"/>
              <a:buFont typeface="StarSymbol"/>
              <a:buChar char=""/>
            </a:pPr>
            <a:r>
              <a:rPr lang="ru-RU" sz="4800" b="1" dirty="0" smtClean="0">
                <a:latin typeface="Times New Roman"/>
              </a:rPr>
              <a:t>на состояние </a:t>
            </a:r>
          </a:p>
          <a:p>
            <a:pPr lvl="8" algn="ctr">
              <a:buSzPct val="25000"/>
              <a:buFont typeface="StarSymbol"/>
              <a:buChar char=""/>
            </a:pPr>
            <a:r>
              <a:rPr lang="ru-RU" sz="4800" b="1" dirty="0" smtClean="0">
                <a:latin typeface="Times New Roman"/>
              </a:rPr>
              <a:t>опьянения в крае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10548360" y="72360"/>
            <a:ext cx="9071640" cy="2917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287784" y="72360"/>
            <a:ext cx="9433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Порядок медицинского освидетельствования регламентируется следующими нормативными документами: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2226" y="792416"/>
            <a:ext cx="9900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Кодекс РФ об административных правонарушениях (ст. 12.8 в редакции Федерального закона 196-ФЗ «О безопасности дорожного движения» и ст.12.27);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425232"/>
            <a:ext cx="9720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2. Федеральный закон от 23.07.13 г. № 196-ФЗ «О внесении изменений в Кодекс РФ об административных правонарушениях и статью 28 Федерального закона «О безопасности дорожного движения»;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18932" y="2334686"/>
            <a:ext cx="9676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3. Постановление Правительства РФ от 26.06.2008 года № 475 «Об утверждении правил освидетельствования лица, которое управляет транспортным средством, на состояние алкогольного опьянения и оформления его результатов, направления указанного лица на медицинское освидетельствование на состояние опьянения, медицинского освидетельствования этого лица на состояние опьянения и оформления его результатов и правил определения наличия наркотических средств или психотропных веществ в организме человека при проведении медицинского освидетельствования на состояние опьянения лица, которое управляет транспортным средством»;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26217" y="4909672"/>
            <a:ext cx="96842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4. Приказ Министерства здравоохранения РФ от 18.12.2015 г. № 933н «О порядке проведения медицинского освидетельствования на состояние опьянения (алкогольного, наркотического или иного токсического)»;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092" y="5843339"/>
            <a:ext cx="96906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5. Порядок проведения химико-токсикологических исследований при производстве медицинского освидетельствования оговорен приказом </a:t>
            </a:r>
            <a:r>
              <a:rPr lang="ru-RU" dirty="0" err="1"/>
              <a:t>Минздравсоцразвития</a:t>
            </a:r>
            <a:r>
              <a:rPr lang="ru-RU" dirty="0"/>
              <a:t> РФ от 27.01.2006 года № 40 «Об организации проведения химико-токсикологических исследований при аналитической диагностике наличия в организме человека алкоголя, наркотических средств, психотропных и других токсических веществ».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10800000" y="-16206120"/>
            <a:ext cx="540000" cy="340329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8" name="TextShape 2"/>
          <p:cNvSpPr txBox="1"/>
          <p:nvPr/>
        </p:nvSpPr>
        <p:spPr>
          <a:xfrm>
            <a:off x="180000" y="180000"/>
            <a:ext cx="9720000" cy="7185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>
              <a:buSzPct val="25000"/>
              <a:buFont typeface="StarSymbol"/>
              <a:buChar char=""/>
            </a:pPr>
            <a:r>
              <a:rPr lang="ru-RU" sz="2400" b="1" i="1" dirty="0">
                <a:latin typeface="Times New Roman"/>
              </a:rPr>
              <a:t>Результаты медицинского </a:t>
            </a:r>
            <a:r>
              <a:rPr lang="ru-RU" sz="2400" b="1" i="1" dirty="0" err="1">
                <a:latin typeface="Times New Roman"/>
              </a:rPr>
              <a:t>освидетелсьвования</a:t>
            </a:r>
            <a:r>
              <a:rPr lang="ru-RU" sz="2400" b="1" i="1" dirty="0">
                <a:latin typeface="Times New Roman"/>
              </a:rPr>
              <a:t> на состояние </a:t>
            </a:r>
            <a:endParaRPr lang="en-US" sz="2400" b="1" i="1" dirty="0" smtClean="0">
              <a:latin typeface="Times New Roman"/>
            </a:endParaRPr>
          </a:p>
          <a:p>
            <a:pPr algn="ctr">
              <a:buSzPct val="25000"/>
              <a:buFont typeface="StarSymbol"/>
              <a:buChar char=""/>
            </a:pPr>
            <a:r>
              <a:rPr lang="ru-RU" sz="2400" b="1" i="1" dirty="0" smtClean="0">
                <a:latin typeface="Times New Roman"/>
              </a:rPr>
              <a:t>опьянения </a:t>
            </a:r>
            <a:r>
              <a:rPr lang="ru-RU" sz="2400" b="1" i="1" dirty="0">
                <a:latin typeface="Times New Roman"/>
              </a:rPr>
              <a:t>по Красноярскому краю и г. Красноярску</a:t>
            </a:r>
            <a:endParaRPr dirty="0"/>
          </a:p>
          <a:p>
            <a:pPr>
              <a:buSzPct val="25000"/>
              <a:buFont typeface="StarSymbol"/>
              <a:buChar char=""/>
            </a:pPr>
            <a:endParaRPr dirty="0"/>
          </a:p>
        </p:txBody>
      </p:sp>
      <p:graphicFrame>
        <p:nvGraphicFramePr>
          <p:cNvPr id="79" name="Table 3"/>
          <p:cNvGraphicFramePr/>
          <p:nvPr>
            <p:extLst>
              <p:ext uri="{D42A27DB-BD31-4B8C-83A1-F6EECF244321}">
                <p14:modId xmlns:p14="http://schemas.microsoft.com/office/powerpoint/2010/main" val="1582113140"/>
              </p:ext>
            </p:extLst>
          </p:nvPr>
        </p:nvGraphicFramePr>
        <p:xfrm>
          <a:off x="180360" y="964440"/>
          <a:ext cx="9719640" cy="6400800"/>
        </p:xfrm>
        <a:graphic>
          <a:graphicData uri="http://schemas.openxmlformats.org/drawingml/2006/table">
            <a:tbl>
              <a:tblPr/>
              <a:tblGrid>
                <a:gridCol w="2199240"/>
                <a:gridCol w="1232640"/>
                <a:gridCol w="1476720"/>
                <a:gridCol w="1013760"/>
                <a:gridCol w="1434240"/>
                <a:gridCol w="1113480"/>
                <a:gridCol w="1249560"/>
              </a:tblGrid>
              <a:tr h="8575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/>
                        <a:t>2014г. край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/>
                        <a:t>2014г. г. Красноярск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/>
                        <a:t>2015г. край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/>
                        <a:t>2015 г. Красноярск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/>
                        <a:t>2016 г. край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/>
                        <a:t>2016г.  Красноярск</a:t>
                      </a:r>
                      <a:endParaRPr/>
                    </a:p>
                  </a:txBody>
                  <a:tcPr/>
                </a:tc>
              </a:tr>
              <a:tr h="606600">
                <a:tc>
                  <a:txBody>
                    <a:bodyPr/>
                    <a:lstStyle/>
                    <a:p>
                      <a:r>
                        <a:rPr lang="ru-RU"/>
                        <a:t>Всего направлено на мед. освид-ие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20607</a:t>
                      </a:r>
                      <a:endParaRPr/>
                    </a:p>
                    <a:p>
                      <a:r>
                        <a:rPr lang="ru-RU"/>
                        <a:t>(100%)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5955</a:t>
                      </a:r>
                      <a:endParaRPr/>
                    </a:p>
                    <a:p>
                      <a:r>
                        <a:rPr lang="ru-RU"/>
                        <a:t>(100%)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20874</a:t>
                      </a:r>
                      <a:endParaRPr/>
                    </a:p>
                    <a:p>
                      <a:r>
                        <a:rPr lang="ru-RU"/>
                        <a:t>(100%)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6000</a:t>
                      </a:r>
                      <a:endParaRPr/>
                    </a:p>
                    <a:p>
                      <a:r>
                        <a:rPr lang="ru-RU"/>
                        <a:t>(100%)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19421</a:t>
                      </a:r>
                      <a:endParaRPr/>
                    </a:p>
                    <a:p>
                      <a:r>
                        <a:rPr lang="ru-RU"/>
                        <a:t>(100%)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6745</a:t>
                      </a:r>
                      <a:endParaRPr/>
                    </a:p>
                    <a:p>
                      <a:r>
                        <a:rPr lang="ru-RU"/>
                        <a:t>(100%)</a:t>
                      </a:r>
                      <a:endParaRPr/>
                    </a:p>
                  </a:txBody>
                  <a:tcPr/>
                </a:tc>
              </a:tr>
              <a:tr h="862920">
                <a:tc>
                  <a:txBody>
                    <a:bodyPr/>
                    <a:lstStyle/>
                    <a:p>
                      <a:r>
                        <a:rPr lang="ru-RU"/>
                        <a:t>Установлено алкогольного опьянения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15307</a:t>
                      </a:r>
                      <a:endParaRPr/>
                    </a:p>
                    <a:p>
                      <a:r>
                        <a:rPr lang="ru-RU"/>
                        <a:t>(74,3%)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1452</a:t>
                      </a:r>
                      <a:endParaRPr/>
                    </a:p>
                    <a:p>
                      <a:r>
                        <a:rPr lang="ru-RU"/>
                        <a:t>(24%)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15643</a:t>
                      </a:r>
                      <a:endParaRPr/>
                    </a:p>
                    <a:p>
                      <a:r>
                        <a:rPr lang="ru-RU"/>
                        <a:t>(75%)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2132</a:t>
                      </a:r>
                      <a:endParaRPr/>
                    </a:p>
                    <a:p>
                      <a:r>
                        <a:rPr lang="ru-RU"/>
                        <a:t>(35,5%)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13678</a:t>
                      </a:r>
                      <a:endParaRPr/>
                    </a:p>
                    <a:p>
                      <a:r>
                        <a:rPr lang="ru-RU"/>
                        <a:t>(70,4%)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3524</a:t>
                      </a:r>
                      <a:endParaRPr/>
                    </a:p>
                    <a:p>
                      <a:r>
                        <a:rPr lang="ru-RU"/>
                        <a:t>(52,2%)</a:t>
                      </a:r>
                      <a:endParaRPr/>
                    </a:p>
                  </a:txBody>
                  <a:tcPr/>
                </a:tc>
              </a:tr>
              <a:tr h="862920">
                <a:tc>
                  <a:txBody>
                    <a:bodyPr/>
                    <a:lstStyle/>
                    <a:p>
                      <a:r>
                        <a:rPr lang="ru-RU"/>
                        <a:t>Установлено наркотического опьянения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1078</a:t>
                      </a:r>
                      <a:endParaRPr/>
                    </a:p>
                    <a:p>
                      <a:r>
                        <a:rPr lang="ru-RU"/>
                        <a:t>(5,2%)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1768</a:t>
                      </a:r>
                      <a:endParaRPr/>
                    </a:p>
                    <a:p>
                      <a:r>
                        <a:rPr lang="ru-RU"/>
                        <a:t>(30%)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979</a:t>
                      </a:r>
                      <a:endParaRPr/>
                    </a:p>
                    <a:p>
                      <a:r>
                        <a:rPr lang="ru-RU"/>
                        <a:t>(4,7%)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1543</a:t>
                      </a:r>
                      <a:endParaRPr/>
                    </a:p>
                    <a:p>
                      <a:r>
                        <a:rPr lang="ru-RU"/>
                        <a:t>(25,7%)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860</a:t>
                      </a:r>
                      <a:endParaRPr/>
                    </a:p>
                    <a:p>
                      <a:r>
                        <a:rPr lang="ru-RU"/>
                        <a:t>(4,4%)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1161</a:t>
                      </a:r>
                      <a:endParaRPr/>
                    </a:p>
                    <a:p>
                      <a:r>
                        <a:rPr lang="ru-RU"/>
                        <a:t>(17,3%)</a:t>
                      </a:r>
                      <a:endParaRPr/>
                    </a:p>
                  </a:txBody>
                  <a:tcPr/>
                </a:tc>
              </a:tr>
              <a:tr h="1375560">
                <a:tc>
                  <a:txBody>
                    <a:bodyPr/>
                    <a:lstStyle/>
                    <a:p>
                      <a:r>
                        <a:rPr lang="ru-RU"/>
                        <a:t>Факты употребления и (или) опьянения ненаркотическими ПАВ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135</a:t>
                      </a:r>
                      <a:endParaRPr/>
                    </a:p>
                    <a:p>
                      <a:r>
                        <a:rPr lang="ru-RU"/>
                        <a:t>(0,7%)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76</a:t>
                      </a:r>
                      <a:endParaRPr/>
                    </a:p>
                    <a:p>
                      <a:r>
                        <a:rPr lang="ru-RU"/>
                        <a:t>(0,4%)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33</a:t>
                      </a:r>
                      <a:endParaRPr/>
                    </a:p>
                    <a:p>
                      <a:r>
                        <a:rPr lang="ru-RU"/>
                        <a:t>(0,2%)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  <a:endParaRPr/>
                    </a:p>
                  </a:txBody>
                  <a:tcPr/>
                </a:tc>
              </a:tr>
              <a:tr h="862920">
                <a:tc>
                  <a:txBody>
                    <a:bodyPr/>
                    <a:lstStyle/>
                    <a:p>
                      <a:r>
                        <a:rPr lang="ru-RU"/>
                        <a:t>Состояние опьянения не установлено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2907</a:t>
                      </a:r>
                      <a:endParaRPr/>
                    </a:p>
                    <a:p>
                      <a:r>
                        <a:rPr lang="ru-RU"/>
                        <a:t>(14,1%)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2190</a:t>
                      </a:r>
                      <a:endParaRPr/>
                    </a:p>
                    <a:p>
                      <a:r>
                        <a:rPr lang="ru-RU"/>
                        <a:t>(36,8%)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2857</a:t>
                      </a:r>
                      <a:endParaRPr/>
                    </a:p>
                    <a:p>
                      <a:r>
                        <a:rPr lang="ru-RU"/>
                        <a:t>(13,6%)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1753</a:t>
                      </a:r>
                      <a:endParaRPr/>
                    </a:p>
                    <a:p>
                      <a:r>
                        <a:rPr lang="ru-RU"/>
                        <a:t>(29,2%)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2711</a:t>
                      </a:r>
                      <a:endParaRPr/>
                    </a:p>
                    <a:p>
                      <a:r>
                        <a:rPr lang="ru-RU"/>
                        <a:t>(13%)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1382</a:t>
                      </a:r>
                      <a:endParaRPr/>
                    </a:p>
                    <a:p>
                      <a:r>
                        <a:rPr lang="ru-RU"/>
                        <a:t>(20,5%)</a:t>
                      </a:r>
                      <a:endParaRPr/>
                    </a:p>
                  </a:txBody>
                  <a:tcPr/>
                </a:tc>
              </a:tr>
              <a:tr h="606600">
                <a:tc>
                  <a:txBody>
                    <a:bodyPr/>
                    <a:lstStyle/>
                    <a:p>
                      <a:r>
                        <a:rPr lang="ru-RU"/>
                        <a:t>Отказы от мед. освид-ия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1180</a:t>
                      </a:r>
                      <a:endParaRPr/>
                    </a:p>
                    <a:p>
                      <a:r>
                        <a:rPr lang="ru-RU"/>
                        <a:t>(5,7%)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545</a:t>
                      </a:r>
                      <a:endParaRPr/>
                    </a:p>
                    <a:p>
                      <a:r>
                        <a:rPr lang="ru-RU"/>
                        <a:t>(9,2%)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1319</a:t>
                      </a:r>
                      <a:endParaRPr/>
                    </a:p>
                    <a:p>
                      <a:r>
                        <a:rPr lang="ru-RU"/>
                        <a:t>(6,3%)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572</a:t>
                      </a:r>
                      <a:endParaRPr/>
                    </a:p>
                    <a:p>
                      <a:r>
                        <a:rPr lang="ru-RU"/>
                        <a:t>(9,6%)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2503</a:t>
                      </a:r>
                      <a:endParaRPr/>
                    </a:p>
                    <a:p>
                      <a:r>
                        <a:rPr lang="ru-RU"/>
                        <a:t>(12%)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678</a:t>
                      </a:r>
                      <a:endParaRPr dirty="0"/>
                    </a:p>
                    <a:p>
                      <a:r>
                        <a:rPr lang="ru-RU" dirty="0"/>
                        <a:t>(10%)</a:t>
                      </a:r>
                      <a:endParaRPr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0440000" y="430200"/>
            <a:ext cx="9071640" cy="2917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431800" y="3848382"/>
            <a:ext cx="95050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Всем остальным категориям </a:t>
            </a:r>
            <a:r>
              <a:rPr lang="ru-RU" sz="2800" dirty="0" err="1"/>
              <a:t>освидетельствуемых</a:t>
            </a:r>
            <a:r>
              <a:rPr lang="ru-RU" sz="2800" dirty="0"/>
              <a:t> отбор биологического объекта производится </a:t>
            </a:r>
            <a:r>
              <a:rPr lang="ru-RU" sz="2800" b="1" i="1" dirty="0"/>
              <a:t>при наличии не менее трех клинических признаков опьянения, </a:t>
            </a:r>
            <a:r>
              <a:rPr lang="ru-RU" sz="2800" dirty="0"/>
              <a:t>и отрицательном результате первого или повторного исследования выдыхаемого воздуха на наличие алкоголя.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1800" y="669984"/>
            <a:ext cx="93610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При медицинском освидетельствовании </a:t>
            </a:r>
            <a:r>
              <a:rPr lang="ru-RU" sz="2800" b="1" i="1" dirty="0"/>
              <a:t>водителей транспортных средств</a:t>
            </a:r>
            <a:r>
              <a:rPr lang="ru-RU" sz="2800" dirty="0"/>
              <a:t> отбор биологического объекта (моча, кровь) для направления на химико-токсикологические исследования осуществляется вне зависимости от результатов исследования выдыхаемого воздуха на наличие алкоголя.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10260000" y="70200"/>
            <a:ext cx="9071640" cy="2917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287784" y="539477"/>
            <a:ext cx="93610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Химико-токсикологические исследования пробы биологического объекта при медицинском освидетельствовании проводятся в обязательном порядке на следующие химические вещества, включая их производные, метаболиты и аналоги: </a:t>
            </a:r>
            <a:r>
              <a:rPr lang="ru-RU" sz="2800" b="1" i="1" dirty="0" smtClean="0"/>
              <a:t>опиаты, растительные и синтетические </a:t>
            </a:r>
            <a:r>
              <a:rPr lang="ru-RU" sz="2800" b="1" i="1" dirty="0" err="1" smtClean="0"/>
              <a:t>каннабиноиды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фенилалкиламины</a:t>
            </a:r>
            <a:r>
              <a:rPr lang="ru-RU" sz="2800" b="1" i="1" dirty="0" smtClean="0"/>
              <a:t> (</a:t>
            </a:r>
            <a:r>
              <a:rPr lang="ru-RU" sz="2800" b="1" i="1" dirty="0" err="1" smtClean="0"/>
              <a:t>амфетамины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метамфетамины</a:t>
            </a:r>
            <a:r>
              <a:rPr lang="ru-RU" sz="2800" b="1" i="1" dirty="0" smtClean="0"/>
              <a:t>), синтетические </a:t>
            </a:r>
            <a:r>
              <a:rPr lang="ru-RU" sz="2800" b="1" i="1" dirty="0" err="1" smtClean="0"/>
              <a:t>катиноны</a:t>
            </a:r>
            <a:r>
              <a:rPr lang="ru-RU" sz="2800" b="1" i="1" dirty="0" smtClean="0"/>
              <a:t>, кокаин, </a:t>
            </a:r>
            <a:r>
              <a:rPr lang="ru-RU" sz="2800" b="1" i="1" dirty="0" err="1" smtClean="0"/>
              <a:t>метадон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бензодиазепины</a:t>
            </a:r>
            <a:r>
              <a:rPr lang="ru-RU" sz="2800" b="1" i="1" dirty="0" smtClean="0"/>
              <a:t>, барбитураты.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7855" y="4643933"/>
            <a:ext cx="936096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Химико-токсикологические исследования проводятся на иные вещества, которые могут повлечь неблагоприятные последствия при деятельности, связанной с источником повышенной опасности.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0368360" y="610200"/>
            <a:ext cx="9071640" cy="2917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368963" y="243398"/>
            <a:ext cx="97210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По результатам освидетельствования выносится заключение с одной из следующих формулировок: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1800" y="2068920"/>
            <a:ext cx="67951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- состояние опьянения не установлено;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1800" y="2825999"/>
            <a:ext cx="89224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- установлено состояние опьянения (при этом в акте не указывается вещество, вызвавшее опьянение);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1800" y="4087428"/>
            <a:ext cx="907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- отказ от медицинского освидетельствования.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10620000" y="792360"/>
            <a:ext cx="9071640" cy="2917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287784" y="323453"/>
            <a:ext cx="9721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Медицинское заключение об отказе выносится в случаях: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7784" y="1067095"/>
            <a:ext cx="9505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1) отказа </a:t>
            </a:r>
            <a:r>
              <a:rPr lang="ru-RU" sz="2400" dirty="0" err="1" smtClean="0"/>
              <a:t>освидетельствуемого</a:t>
            </a:r>
            <a:r>
              <a:rPr lang="ru-RU" sz="2400" dirty="0" smtClean="0"/>
              <a:t> от проведения медицинского освидетельствования (до начала его проведения);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7784" y="2123653"/>
            <a:ext cx="9505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2) отказа </a:t>
            </a:r>
            <a:r>
              <a:rPr lang="ru-RU" sz="2400" dirty="0" smtClean="0"/>
              <a:t>о</a:t>
            </a:r>
            <a:r>
              <a:rPr lang="en-US" sz="2400" dirty="0" smtClean="0"/>
              <a:t>c</a:t>
            </a:r>
            <a:r>
              <a:rPr lang="ru-RU" sz="2400" dirty="0" err="1" smtClean="0"/>
              <a:t>видетельствуемого</a:t>
            </a:r>
            <a:r>
              <a:rPr lang="ru-RU" sz="2400" dirty="0" smtClean="0"/>
              <a:t> </a:t>
            </a:r>
            <a:r>
              <a:rPr lang="ru-RU" sz="2400" dirty="0"/>
              <a:t>при проведении медицинского освидетельствования от осмотра врачом-специалистом, от любого инструментального или лабораторных исследований;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82" y="3529278"/>
            <a:ext cx="4115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3) фальсификации выдоха;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7784" y="4344178"/>
            <a:ext cx="67195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4) фальсификации пробы биообъекта (мочи).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7784" y="5117170"/>
            <a:ext cx="9505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этих случаях медицинское освидетельствование и заполнение акта прекращаются, в журнале регистрации освидетельствований и в пункте 17 акта делается запись «от медицинского освидетельствования отказался».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695</Words>
  <Application>Microsoft Office PowerPoint</Application>
  <PresentationFormat>Произвольный</PresentationFormat>
  <Paragraphs>114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kad</cp:lastModifiedBy>
  <cp:revision>11</cp:revision>
  <dcterms:modified xsi:type="dcterms:W3CDTF">2017-05-10T07:05:13Z</dcterms:modified>
</cp:coreProperties>
</file>