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2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97301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4664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09069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45173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3826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06078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3312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74388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362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9075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74139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2725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694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20068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438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34342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506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7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Синтетические наркотики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Диагностика и тактика ведения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721940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Купирование нарушения сна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dirty="0" err="1"/>
              <a:t>Эуноктин</a:t>
            </a:r>
            <a:r>
              <a:rPr lang="ru-RU" dirty="0"/>
              <a:t> (</a:t>
            </a:r>
            <a:r>
              <a:rPr lang="ru-RU" dirty="0" err="1"/>
              <a:t>радедорм</a:t>
            </a:r>
            <a:r>
              <a:rPr lang="ru-RU" dirty="0"/>
              <a:t>) по 10 мг. При пробуждении среди ночи (</a:t>
            </a:r>
            <a:r>
              <a:rPr lang="ru-RU" dirty="0" err="1"/>
              <a:t>эуноктин</a:t>
            </a:r>
            <a:r>
              <a:rPr lang="ru-RU" dirty="0"/>
              <a:t> действует 2-3 ч) прием можно повторить. Снотворный эффект </a:t>
            </a:r>
            <a:r>
              <a:rPr lang="ru-RU" dirty="0" err="1"/>
              <a:t>эуноктина</a:t>
            </a:r>
            <a:r>
              <a:rPr lang="ru-RU" dirty="0"/>
              <a:t> усиливают и продлевают </a:t>
            </a:r>
            <a:r>
              <a:rPr lang="ru-RU" dirty="0" err="1"/>
              <a:t>феназепамом</a:t>
            </a:r>
            <a:r>
              <a:rPr lang="ru-RU" dirty="0"/>
              <a:t> (1-1,5 мг), </a:t>
            </a:r>
            <a:r>
              <a:rPr lang="ru-RU" dirty="0" err="1"/>
              <a:t>реланиумом</a:t>
            </a:r>
            <a:r>
              <a:rPr lang="ru-RU" dirty="0"/>
              <a:t>, </a:t>
            </a:r>
            <a:r>
              <a:rPr lang="ru-RU" dirty="0" err="1"/>
              <a:t>сонапаксом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Если не удается вызвать сон с помощью </a:t>
            </a:r>
            <a:r>
              <a:rPr lang="ru-RU" dirty="0" err="1"/>
              <a:t>эуноктина</a:t>
            </a:r>
            <a:r>
              <a:rPr lang="ru-RU" dirty="0"/>
              <a:t>, можно испробовать </a:t>
            </a:r>
            <a:r>
              <a:rPr lang="ru-RU" dirty="0" err="1"/>
              <a:t>терален</a:t>
            </a:r>
            <a:r>
              <a:rPr lang="ru-RU" dirty="0"/>
              <a:t> (</a:t>
            </a:r>
            <a:r>
              <a:rPr lang="ru-RU" dirty="0" err="1"/>
              <a:t>алимемазин</a:t>
            </a:r>
            <a:r>
              <a:rPr lang="ru-RU" dirty="0"/>
              <a:t>) в дозе 5 мг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41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980728"/>
            <a:ext cx="6798736" cy="49544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эфедроновом</a:t>
            </a:r>
            <a:r>
              <a:rPr lang="ru-RU" dirty="0"/>
              <a:t> или </a:t>
            </a:r>
            <a:r>
              <a:rPr lang="ru-RU" dirty="0" err="1"/>
              <a:t>амфетаминовом</a:t>
            </a:r>
            <a:r>
              <a:rPr lang="ru-RU" dirty="0"/>
              <a:t> </a:t>
            </a:r>
            <a:r>
              <a:rPr lang="ru-RU" dirty="0" err="1"/>
              <a:t>параноиде</a:t>
            </a:r>
            <a:r>
              <a:rPr lang="ru-RU" dirty="0"/>
              <a:t> в первые 2-3 дня, независимо от того, возник ли </a:t>
            </a:r>
            <a:r>
              <a:rPr lang="ru-RU" dirty="0" err="1"/>
              <a:t>параноид</a:t>
            </a:r>
            <a:r>
              <a:rPr lang="ru-RU" dirty="0"/>
              <a:t> на фоне интоксикации, в </a:t>
            </a:r>
            <a:r>
              <a:rPr lang="ru-RU" dirty="0" err="1"/>
              <a:t>постинтоксикационном</a:t>
            </a:r>
            <a:r>
              <a:rPr lang="ru-RU" dirty="0"/>
              <a:t> состоянии или в период абстиненции, </a:t>
            </a:r>
            <a:r>
              <a:rPr lang="ru-RU" dirty="0" smtClean="0"/>
              <a:t>лучше избегать </a:t>
            </a:r>
            <a:r>
              <a:rPr lang="ru-RU" dirty="0"/>
              <a:t>антипсихотические нейролептики. Можно ограничиться </a:t>
            </a:r>
            <a:r>
              <a:rPr lang="ru-RU" dirty="0" err="1"/>
              <a:t>реланиумом</a:t>
            </a:r>
            <a:r>
              <a:rPr lang="ru-RU" dirty="0"/>
              <a:t> (по 2-4 мл 0,5% раствора внутримышечно), утром и днем назначить </a:t>
            </a:r>
            <a:r>
              <a:rPr lang="ru-RU" dirty="0" err="1"/>
              <a:t>хлорпротиксен</a:t>
            </a:r>
            <a:r>
              <a:rPr lang="ru-RU" dirty="0"/>
              <a:t> по 50 мг, на ночь – 25 мг </a:t>
            </a:r>
            <a:r>
              <a:rPr lang="ru-RU" dirty="0" err="1"/>
              <a:t>тизерцина</a:t>
            </a:r>
            <a:r>
              <a:rPr lang="ru-RU" dirty="0"/>
              <a:t> (</a:t>
            </a:r>
            <a:r>
              <a:rPr lang="ru-RU" dirty="0" err="1"/>
              <a:t>левомепромазина</a:t>
            </a:r>
            <a:r>
              <a:rPr lang="ru-RU" dirty="0"/>
              <a:t>) перорально.</a:t>
            </a:r>
          </a:p>
          <a:p>
            <a:pPr algn="just"/>
            <a:r>
              <a:rPr lang="ru-RU" dirty="0"/>
              <a:t>Если же </a:t>
            </a:r>
            <a:r>
              <a:rPr lang="ru-RU" dirty="0" err="1"/>
              <a:t>параноид</a:t>
            </a:r>
            <a:r>
              <a:rPr lang="ru-RU" dirty="0"/>
              <a:t> затягивается более 3-4 дней, то показано лечение </a:t>
            </a:r>
            <a:r>
              <a:rPr lang="ru-RU" dirty="0" err="1"/>
              <a:t>галоперидолом</a:t>
            </a:r>
            <a:r>
              <a:rPr lang="ru-RU" dirty="0"/>
              <a:t>, начиная с 1-2 мл 0,5% раствора 2-3 раза в день внутримышечно, затем при улучшении состояния переходя на таблетки по 5 мг 2-3 раза в день. </a:t>
            </a:r>
            <a:r>
              <a:rPr lang="ru-RU" dirty="0" smtClean="0"/>
              <a:t> 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183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196752"/>
            <a:ext cx="6798736" cy="473838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амфетаминовой</a:t>
            </a:r>
            <a:r>
              <a:rPr lang="ru-RU" dirty="0"/>
              <a:t> спутанности также предпочтительно приступить к внутримышечным инъекциям </a:t>
            </a:r>
            <a:r>
              <a:rPr lang="ru-RU" dirty="0" err="1"/>
              <a:t>реланиума</a:t>
            </a:r>
            <a:r>
              <a:rPr lang="ru-RU" dirty="0"/>
              <a:t>, интенсивной </a:t>
            </a:r>
            <a:r>
              <a:rPr lang="ru-RU" dirty="0" err="1"/>
              <a:t>дезинтоксикации</a:t>
            </a:r>
            <a:r>
              <a:rPr lang="ru-RU" dirty="0"/>
              <a:t>. Подобное состояние обычно сопровождается отеком мозга (точнее – </a:t>
            </a:r>
            <a:r>
              <a:rPr lang="ru-RU" dirty="0" err="1"/>
              <a:t>интрацеллюлярным</a:t>
            </a:r>
            <a:r>
              <a:rPr lang="ru-RU" dirty="0"/>
              <a:t> набуханием нервных клеток). 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Дегидратационные</a:t>
            </a:r>
            <a:r>
              <a:rPr lang="ru-RU" dirty="0"/>
              <a:t> средства – вливания внутривенно растворов </a:t>
            </a:r>
            <a:r>
              <a:rPr lang="ru-RU" dirty="0" err="1" smtClean="0"/>
              <a:t>маннита</a:t>
            </a:r>
            <a:r>
              <a:rPr lang="ru-RU" smtClean="0"/>
              <a:t>, </a:t>
            </a:r>
            <a:r>
              <a:rPr lang="ru-RU" dirty="0"/>
              <a:t>а также эуфиллина </a:t>
            </a:r>
            <a:r>
              <a:rPr lang="ru-RU"/>
              <a:t>(</a:t>
            </a:r>
            <a:r>
              <a:rPr lang="ru-RU" smtClean="0"/>
              <a:t>10 </a:t>
            </a:r>
            <a:r>
              <a:rPr lang="ru-RU"/>
              <a:t>мл </a:t>
            </a:r>
            <a:r>
              <a:rPr lang="ru-RU" smtClean="0"/>
              <a:t>2,4</a:t>
            </a:r>
            <a:r>
              <a:rPr lang="ru-RU" dirty="0"/>
              <a:t>% раствора на 20 мл изотонического раствора или 40% раствора глюкозы, вводить медленно в течение 5 мин).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938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Купирование психопатологических расстройств и подавление влечения</a:t>
            </a:r>
            <a:r>
              <a:rPr lang="ru-RU" u="sng" dirty="0"/>
              <a:t> 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  Используются психотропные препараты (нейролептики и антидепрессанты).  </a:t>
            </a:r>
          </a:p>
          <a:p>
            <a:pPr algn="just"/>
            <a:r>
              <a:rPr lang="ru-RU" dirty="0"/>
              <a:t>Серьезной проблемой являются нарушения сна. Для купирования </a:t>
            </a:r>
            <a:r>
              <a:rPr lang="ru-RU" dirty="0" err="1"/>
              <a:t>инсомнических</a:t>
            </a:r>
            <a:r>
              <a:rPr lang="ru-RU" dirty="0"/>
              <a:t> нарушений используются </a:t>
            </a:r>
          </a:p>
          <a:p>
            <a:pPr algn="just"/>
            <a:r>
              <a:rPr lang="ru-RU" dirty="0" err="1"/>
              <a:t>анксиолитики</a:t>
            </a:r>
            <a:r>
              <a:rPr lang="ru-RU" dirty="0"/>
              <a:t> </a:t>
            </a:r>
            <a:r>
              <a:rPr lang="ru-RU" dirty="0" err="1"/>
              <a:t>бензодиазепинового</a:t>
            </a:r>
            <a:r>
              <a:rPr lang="ru-RU" dirty="0"/>
              <a:t> ряда (</a:t>
            </a:r>
            <a:r>
              <a:rPr lang="ru-RU" dirty="0" err="1"/>
              <a:t>феназепам</a:t>
            </a:r>
            <a:r>
              <a:rPr lang="ru-RU" dirty="0"/>
              <a:t>,  </a:t>
            </a:r>
            <a:r>
              <a:rPr lang="ru-RU" dirty="0" err="1"/>
              <a:t>реладорм</a:t>
            </a:r>
            <a:r>
              <a:rPr lang="ru-RU" dirty="0"/>
              <a:t>), а также </a:t>
            </a:r>
          </a:p>
          <a:p>
            <a:pPr algn="just"/>
            <a:r>
              <a:rPr lang="ru-RU" dirty="0"/>
              <a:t>нейролептики с седативным действием (</a:t>
            </a:r>
            <a:r>
              <a:rPr lang="ru-RU" dirty="0" err="1"/>
              <a:t>лепонекс</a:t>
            </a:r>
            <a:r>
              <a:rPr lang="ru-RU" dirty="0"/>
              <a:t> – 12,5—25 мг, </a:t>
            </a:r>
            <a:r>
              <a:rPr lang="ru-RU" dirty="0" err="1"/>
              <a:t>хлорпротиксен</a:t>
            </a:r>
            <a:r>
              <a:rPr lang="ru-RU" dirty="0"/>
              <a:t> — 50 мг, </a:t>
            </a:r>
            <a:r>
              <a:rPr lang="ru-RU" dirty="0" err="1"/>
              <a:t>галоперидол</a:t>
            </a:r>
            <a:r>
              <a:rPr lang="ru-RU" dirty="0"/>
              <a:t> 0,5% — 1,0 мл вместе с </a:t>
            </a:r>
            <a:r>
              <a:rPr lang="ru-RU" dirty="0" err="1"/>
              <a:t>тизерцином</a:t>
            </a:r>
            <a:r>
              <a:rPr lang="ru-RU" dirty="0"/>
              <a:t> 2,5% — 1,0 мл внутримышечно).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438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 выраженной дисфории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60316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600" dirty="0"/>
              <a:t>При выборе антидепрессантов следует отдавать предпочтение препаратам с седативным или сбалансированным действием. </a:t>
            </a:r>
          </a:p>
          <a:p>
            <a:pPr algn="just"/>
            <a:r>
              <a:rPr lang="ru-RU" sz="2600" dirty="0"/>
              <a:t>Рекомендуются следующие антидепрессанты: трициклические — </a:t>
            </a:r>
            <a:r>
              <a:rPr lang="ru-RU" sz="2600" b="1" dirty="0"/>
              <a:t>амитриптилин</a:t>
            </a:r>
            <a:r>
              <a:rPr lang="ru-RU" sz="2600" dirty="0"/>
              <a:t> (</a:t>
            </a:r>
            <a:r>
              <a:rPr lang="ru-RU" sz="2600" dirty="0" err="1"/>
              <a:t>саротен</a:t>
            </a:r>
            <a:r>
              <a:rPr lang="ru-RU" sz="2600" dirty="0"/>
              <a:t>) — 75—100 мг в сутки, </a:t>
            </a:r>
            <a:r>
              <a:rPr lang="ru-RU" sz="2600" dirty="0" err="1"/>
              <a:t>саротен</a:t>
            </a:r>
            <a:r>
              <a:rPr lang="ru-RU" sz="2600" dirty="0"/>
              <a:t> </a:t>
            </a:r>
            <a:r>
              <a:rPr lang="ru-RU" sz="2600" dirty="0" err="1"/>
              <a:t>ретард</a:t>
            </a:r>
            <a:r>
              <a:rPr lang="ru-RU" sz="2600" dirty="0"/>
              <a:t> — 50 мг (одна капсула в сутки), </a:t>
            </a:r>
            <a:r>
              <a:rPr lang="ru-RU" sz="2600" dirty="0" err="1"/>
              <a:t>анафранил</a:t>
            </a:r>
            <a:r>
              <a:rPr lang="ru-RU" sz="2600" dirty="0"/>
              <a:t> (</a:t>
            </a:r>
            <a:r>
              <a:rPr lang="ru-RU" sz="2600" dirty="0" err="1"/>
              <a:t>кломипрамин</a:t>
            </a:r>
            <a:r>
              <a:rPr lang="ru-RU" sz="2600" dirty="0"/>
              <a:t>) — 75 мг в сутки; тетрациклические — </a:t>
            </a:r>
            <a:r>
              <a:rPr lang="ru-RU" sz="2600" dirty="0" err="1"/>
              <a:t>мапротилин</a:t>
            </a:r>
            <a:r>
              <a:rPr lang="ru-RU" sz="2600" dirty="0"/>
              <a:t> (</a:t>
            </a:r>
            <a:r>
              <a:rPr lang="ru-RU" sz="2600" dirty="0" err="1"/>
              <a:t>людиомил</a:t>
            </a:r>
            <a:r>
              <a:rPr lang="ru-RU" sz="2600" dirty="0"/>
              <a:t>) — 75—100 мг, </a:t>
            </a:r>
            <a:r>
              <a:rPr lang="ru-RU" sz="2600" dirty="0" err="1"/>
              <a:t>леривон</a:t>
            </a:r>
            <a:r>
              <a:rPr lang="ru-RU" sz="2600" dirty="0"/>
              <a:t> (</a:t>
            </a:r>
            <a:r>
              <a:rPr lang="ru-RU" sz="2600" dirty="0" err="1"/>
              <a:t>миансерин</a:t>
            </a:r>
            <a:r>
              <a:rPr lang="ru-RU" sz="2600" dirty="0"/>
              <a:t>) — 60—90 мг, </a:t>
            </a:r>
            <a:r>
              <a:rPr lang="ru-RU" sz="2600" dirty="0" smtClean="0"/>
              <a:t> сложный </a:t>
            </a:r>
            <a:r>
              <a:rPr lang="ru-RU" sz="2600" dirty="0"/>
              <a:t>бициклический антидепрессант </a:t>
            </a:r>
            <a:r>
              <a:rPr lang="ru-RU" sz="2600" b="1" dirty="0" err="1"/>
              <a:t>тразодон</a:t>
            </a:r>
            <a:r>
              <a:rPr lang="ru-RU" sz="2600" dirty="0"/>
              <a:t> (</a:t>
            </a:r>
            <a:r>
              <a:rPr lang="ru-RU" sz="2600" dirty="0" err="1"/>
              <a:t>триттико</a:t>
            </a:r>
            <a:r>
              <a:rPr lang="ru-RU" sz="2600" dirty="0"/>
              <a:t>) — 300—400 мг; </a:t>
            </a:r>
            <a:r>
              <a:rPr lang="ru-RU" sz="2600" dirty="0" err="1"/>
              <a:t>серотонинэргические</a:t>
            </a:r>
            <a:r>
              <a:rPr lang="ru-RU" sz="2600" dirty="0"/>
              <a:t> антидепрессанты — </a:t>
            </a:r>
            <a:r>
              <a:rPr lang="ru-RU" sz="2600" dirty="0" err="1"/>
              <a:t>флувоксамин</a:t>
            </a:r>
            <a:r>
              <a:rPr lang="ru-RU" sz="2600" dirty="0"/>
              <a:t> (</a:t>
            </a:r>
            <a:r>
              <a:rPr lang="ru-RU" sz="2600" dirty="0" err="1"/>
              <a:t>флоксифрал</a:t>
            </a:r>
            <a:r>
              <a:rPr lang="ru-RU" sz="2600" dirty="0"/>
              <a:t>) — 150—200 мг, </a:t>
            </a:r>
            <a:r>
              <a:rPr lang="ru-RU" sz="2600" dirty="0" err="1"/>
              <a:t>пароксетин</a:t>
            </a:r>
            <a:r>
              <a:rPr lang="ru-RU" sz="2600" dirty="0"/>
              <a:t> (</a:t>
            </a:r>
            <a:r>
              <a:rPr lang="ru-RU" sz="2600" dirty="0" err="1"/>
              <a:t>паксил</a:t>
            </a:r>
            <a:r>
              <a:rPr lang="ru-RU" sz="2600" dirty="0"/>
              <a:t>) — 20—30 мг, </a:t>
            </a:r>
            <a:r>
              <a:rPr lang="ru-RU" sz="2600" dirty="0" err="1"/>
              <a:t>золофт</a:t>
            </a:r>
            <a:r>
              <a:rPr lang="ru-RU" sz="2600" dirty="0"/>
              <a:t> (</a:t>
            </a:r>
            <a:r>
              <a:rPr lang="ru-RU" sz="2600" dirty="0" err="1"/>
              <a:t>сертралин</a:t>
            </a:r>
            <a:r>
              <a:rPr lang="ru-RU" sz="2600" dirty="0"/>
              <a:t>) — 50 мг в сутки, </a:t>
            </a:r>
            <a:r>
              <a:rPr lang="ru-RU" sz="2600" b="1" dirty="0" err="1"/>
              <a:t>ципрамил</a:t>
            </a:r>
            <a:r>
              <a:rPr lang="ru-RU" sz="2600" dirty="0"/>
              <a:t> (</a:t>
            </a:r>
            <a:r>
              <a:rPr lang="ru-RU" sz="2600" dirty="0" err="1"/>
              <a:t>циталопрам</a:t>
            </a:r>
            <a:r>
              <a:rPr lang="ru-RU" sz="2600" dirty="0"/>
              <a:t>) — 20—40 мг в сутки. </a:t>
            </a:r>
          </a:p>
          <a:p>
            <a:pPr algn="just"/>
            <a:r>
              <a:rPr lang="ru-RU" sz="2600" dirty="0"/>
              <a:t>При выраженной депрессии антидепрессанты, в частности амитриптилин, можно вначале вводить внутримышечно, затем переходить на пероральный прием.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643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Препараты выбора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67516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sz="3500" dirty="0"/>
              <a:t>В зависимости от выраженности у больных дисфории, тревоги, возбуждения, нарушений поведения, ипохондрических расстройств, применяются </a:t>
            </a:r>
            <a:r>
              <a:rPr lang="ru-RU" sz="3500" b="1" dirty="0" err="1"/>
              <a:t>эглонил</a:t>
            </a:r>
            <a:r>
              <a:rPr lang="ru-RU" sz="3500" b="1" dirty="0"/>
              <a:t>, </a:t>
            </a:r>
            <a:r>
              <a:rPr lang="ru-RU" sz="3500" b="1" dirty="0" err="1"/>
              <a:t>галоперидол</a:t>
            </a:r>
            <a:r>
              <a:rPr lang="ru-RU" sz="3500" b="1" dirty="0"/>
              <a:t>, </a:t>
            </a:r>
            <a:r>
              <a:rPr lang="ru-RU" sz="3500" b="1" dirty="0" err="1"/>
              <a:t>неулептил</a:t>
            </a:r>
            <a:r>
              <a:rPr lang="ru-RU" sz="3500" b="1" dirty="0"/>
              <a:t>, </a:t>
            </a:r>
            <a:r>
              <a:rPr lang="ru-RU" sz="3500" b="1" dirty="0" err="1"/>
              <a:t>сонапакс</a:t>
            </a:r>
            <a:r>
              <a:rPr lang="ru-RU" sz="3500" b="1" dirty="0"/>
              <a:t>.</a:t>
            </a:r>
            <a:r>
              <a:rPr lang="ru-RU" sz="3500" dirty="0"/>
              <a:t> Суточные дозы </a:t>
            </a:r>
            <a:r>
              <a:rPr lang="ru-RU" sz="3500" dirty="0" err="1"/>
              <a:t>эглонила</a:t>
            </a:r>
            <a:r>
              <a:rPr lang="ru-RU" sz="3500" dirty="0"/>
              <a:t> — 400—600 мг, </a:t>
            </a:r>
            <a:r>
              <a:rPr lang="ru-RU" sz="3500" dirty="0" err="1"/>
              <a:t>галоперидола</a:t>
            </a:r>
            <a:r>
              <a:rPr lang="ru-RU" sz="3500" dirty="0"/>
              <a:t> — 4,5—6,0 мг внутрь или 1-2-3 мл 0,5% раствора внутримышечно, </a:t>
            </a:r>
            <a:r>
              <a:rPr lang="ru-RU" sz="3500" dirty="0" err="1"/>
              <a:t>неулептила</a:t>
            </a:r>
            <a:r>
              <a:rPr lang="ru-RU" sz="3500" dirty="0"/>
              <a:t> — 20—30 мг, </a:t>
            </a:r>
            <a:r>
              <a:rPr lang="ru-RU" sz="3500" dirty="0" err="1"/>
              <a:t>сонапакса</a:t>
            </a:r>
            <a:r>
              <a:rPr lang="ru-RU" sz="3500" dirty="0"/>
              <a:t> — 75—100 </a:t>
            </a:r>
            <a:r>
              <a:rPr lang="ru-RU" sz="3500" dirty="0" smtClean="0"/>
              <a:t>мг </a:t>
            </a:r>
            <a:endParaRPr lang="ru-RU" sz="3500" dirty="0"/>
          </a:p>
          <a:p>
            <a:pPr algn="just"/>
            <a:r>
              <a:rPr lang="ru-RU" sz="3500" dirty="0"/>
              <a:t>При выраженном астеническом </a:t>
            </a:r>
            <a:r>
              <a:rPr lang="ru-RU" sz="3500" dirty="0" err="1"/>
              <a:t>симптомокомплексе</a:t>
            </a:r>
            <a:r>
              <a:rPr lang="ru-RU" sz="3500" dirty="0"/>
              <a:t>  можно назначать мягкие стимуляторы и </a:t>
            </a:r>
            <a:r>
              <a:rPr lang="ru-RU" sz="3500" dirty="0" err="1"/>
              <a:t>ноотропные</a:t>
            </a:r>
            <a:r>
              <a:rPr lang="ru-RU" sz="3500" dirty="0"/>
              <a:t> препараты.  предпочтительно назначать </a:t>
            </a:r>
            <a:r>
              <a:rPr lang="ru-RU" sz="3500" b="1" dirty="0" err="1"/>
              <a:t>фенибут</a:t>
            </a:r>
            <a:r>
              <a:rPr lang="ru-RU" sz="3500" dirty="0"/>
              <a:t> 0,5 (две таблетки) два-три раза в день</a:t>
            </a:r>
            <a:r>
              <a:rPr lang="ru-RU" sz="3500" b="1" dirty="0"/>
              <a:t>, </a:t>
            </a:r>
            <a:r>
              <a:rPr lang="ru-RU" sz="3500" b="1" dirty="0" err="1"/>
              <a:t>аминалон</a:t>
            </a:r>
            <a:r>
              <a:rPr lang="ru-RU" sz="3500" b="1" dirty="0"/>
              <a:t> </a:t>
            </a:r>
            <a:r>
              <a:rPr lang="ru-RU" sz="3500" dirty="0"/>
              <a:t>0,5 (две таблетки) три раза в день,    </a:t>
            </a:r>
            <a:r>
              <a:rPr lang="ru-RU" sz="3500" b="1" dirty="0" err="1"/>
              <a:t>церебролизин</a:t>
            </a:r>
            <a:r>
              <a:rPr lang="ru-RU" sz="3500" b="1" dirty="0"/>
              <a:t>. </a:t>
            </a:r>
          </a:p>
          <a:p>
            <a:pPr algn="just"/>
            <a:r>
              <a:rPr lang="ru-RU" sz="3500" dirty="0"/>
              <a:t>Для коррекции аффективной лабильности, </a:t>
            </a:r>
            <a:r>
              <a:rPr lang="ru-RU" sz="3500" dirty="0" err="1"/>
              <a:t>дисфорических</a:t>
            </a:r>
            <a:r>
              <a:rPr lang="ru-RU" sz="3500" dirty="0"/>
              <a:t> расстройств рекомендуется использовать  </a:t>
            </a:r>
            <a:r>
              <a:rPr lang="ru-RU" sz="3500" b="1" dirty="0" err="1"/>
              <a:t>карбамазепин</a:t>
            </a:r>
            <a:r>
              <a:rPr lang="ru-RU" sz="3500" dirty="0"/>
              <a:t> (</a:t>
            </a:r>
            <a:r>
              <a:rPr lang="ru-RU" sz="3500" dirty="0" err="1"/>
              <a:t>тегретол</a:t>
            </a:r>
            <a:r>
              <a:rPr lang="ru-RU" sz="3500" dirty="0"/>
              <a:t>, </a:t>
            </a:r>
            <a:r>
              <a:rPr lang="ru-RU" sz="3500" dirty="0" err="1"/>
              <a:t>финлепсин</a:t>
            </a:r>
            <a:r>
              <a:rPr lang="ru-RU" sz="3500" dirty="0"/>
              <a:t>) — 400—600 мг в </a:t>
            </a:r>
            <a:r>
              <a:rPr lang="ru-RU" sz="3500" dirty="0" smtClean="0"/>
              <a:t>сутки </a:t>
            </a:r>
            <a:endParaRPr lang="ru-RU" sz="3500" dirty="0"/>
          </a:p>
          <a:p>
            <a:pPr algn="just"/>
            <a:r>
              <a:rPr lang="ru-RU" sz="3500" dirty="0"/>
              <a:t>Для подавления патологического влечения к наркотикам, купирования </a:t>
            </a:r>
            <a:r>
              <a:rPr lang="ru-RU" sz="3500" dirty="0" err="1"/>
              <a:t>дисфорических</a:t>
            </a:r>
            <a:r>
              <a:rPr lang="ru-RU" sz="3500" dirty="0"/>
              <a:t> расстройств, коррекции поведения используются нейролептики пролонгированного и короткого действия.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7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заметку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60316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600" dirty="0"/>
              <a:t>Считается, что курение JWH, имеет свою симптоматику и не вызывает столь быстрого привыкания, как употребление МДПВ. Но! Последнее время, в JWH, на стадии приготовления, добавляют составляющие МДПВ. Это резко меняет воздействие при употреблении, и возникает моментальное привыкание.  Этот момент </a:t>
            </a:r>
            <a:r>
              <a:rPr lang="ru-RU" sz="2600" dirty="0" smtClean="0"/>
              <a:t>подтверждают данные лабораторных исследований мочи. </a:t>
            </a:r>
            <a:r>
              <a:rPr lang="ru-RU" sz="2600" smtClean="0"/>
              <a:t>Пациенты утверждали</a:t>
            </a:r>
            <a:r>
              <a:rPr lang="ru-RU" sz="2600" dirty="0"/>
              <a:t>, что употребляли JWH, а анализы показывали МДПВ!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559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Синтетические наркотики</a:t>
            </a:r>
            <a:r>
              <a:rPr lang="en-US" dirty="0"/>
              <a:t> </a:t>
            </a:r>
            <a:r>
              <a:rPr lang="ru-RU" dirty="0"/>
              <a:t>-определение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Под </a:t>
            </a:r>
            <a:r>
              <a:rPr lang="ru-RU" dirty="0"/>
              <a:t>синтетическими наркотиками понимают искусственно созданные психоактивные вещества, которые обладают наркотическими свойствами, способны провоцировать физическую и  психологическую зависимость.</a:t>
            </a:r>
            <a:r>
              <a:rPr lang="en-US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663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введения в организм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	По форме и типу употребления всю «синтетику» можно условно поделать на:</a:t>
            </a:r>
          </a:p>
          <a:p>
            <a:pPr algn="just"/>
            <a:r>
              <a:rPr lang="ru-RU" dirty="0"/>
              <a:t>применяемую внутривенно, </a:t>
            </a:r>
          </a:p>
          <a:p>
            <a:pPr algn="just"/>
            <a:r>
              <a:rPr lang="ru-RU" dirty="0"/>
              <a:t>перорально, </a:t>
            </a:r>
          </a:p>
          <a:p>
            <a:pPr algn="just"/>
            <a:r>
              <a:rPr lang="ru-RU" dirty="0"/>
              <a:t>для курения, </a:t>
            </a:r>
          </a:p>
          <a:p>
            <a:pPr algn="just"/>
            <a:r>
              <a:rPr lang="ru-RU" dirty="0"/>
              <a:t>для проникновения через слизистые оболочки (вдыхание через нос и даже введение через прямую кишку, влагалище).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952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синтетических наркотиков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dirty="0"/>
              <a:t>Опиоиды – метадон,</a:t>
            </a:r>
            <a:r>
              <a:rPr lang="en-US" dirty="0"/>
              <a:t> </a:t>
            </a:r>
            <a:r>
              <a:rPr lang="ru-RU" dirty="0"/>
              <a:t>героин.</a:t>
            </a:r>
          </a:p>
          <a:p>
            <a:pPr lvl="0" algn="just"/>
            <a:r>
              <a:rPr lang="ru-RU" dirty="0" err="1"/>
              <a:t>Амфетамины</a:t>
            </a:r>
            <a:r>
              <a:rPr lang="ru-RU" dirty="0"/>
              <a:t> – «скорость», «</a:t>
            </a:r>
            <a:r>
              <a:rPr lang="ru-RU" dirty="0" err="1"/>
              <a:t>экстази</a:t>
            </a:r>
            <a:r>
              <a:rPr lang="ru-RU" dirty="0"/>
              <a:t>», метамфетамин.</a:t>
            </a:r>
          </a:p>
          <a:p>
            <a:pPr lvl="0" algn="just"/>
            <a:r>
              <a:rPr lang="ru-RU" dirty="0"/>
              <a:t>Курительные смеси — разнообразные </a:t>
            </a:r>
            <a:r>
              <a:rPr lang="ru-RU" dirty="0" err="1"/>
              <a:t>спайсы</a:t>
            </a:r>
            <a:r>
              <a:rPr lang="ru-RU" dirty="0"/>
              <a:t>.</a:t>
            </a:r>
          </a:p>
          <a:p>
            <a:pPr lvl="0" algn="just"/>
            <a:r>
              <a:rPr lang="ru-RU" dirty="0" err="1"/>
              <a:t>Эмпатогены</a:t>
            </a:r>
            <a:r>
              <a:rPr lang="ru-RU" dirty="0"/>
              <a:t> и </a:t>
            </a:r>
            <a:r>
              <a:rPr lang="ru-RU" dirty="0" err="1"/>
              <a:t>психоделики</a:t>
            </a:r>
            <a:r>
              <a:rPr lang="ru-RU" dirty="0"/>
              <a:t> – ЛСД, «соль».</a:t>
            </a:r>
          </a:p>
          <a:p>
            <a:pPr lvl="0" algn="just"/>
            <a:r>
              <a:rPr lang="ru-RU" dirty="0"/>
              <a:t>Снотворные, транквилизаторы – барбитураты.</a:t>
            </a:r>
          </a:p>
          <a:p>
            <a:pPr lvl="0" algn="just"/>
            <a:r>
              <a:rPr lang="ru-RU" dirty="0" err="1"/>
              <a:t>Ингалянты</a:t>
            </a:r>
            <a:r>
              <a:rPr lang="ru-RU" dirty="0"/>
              <a:t> – растворители, краски.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612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Самые известные современные наркотики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/>
            <a:r>
              <a:rPr lang="ru-RU" dirty="0"/>
              <a:t>Скорость . Кристаллы этого вещества курят, вдыхают. Его получают из эфедрина, как и другие </a:t>
            </a:r>
            <a:r>
              <a:rPr lang="ru-RU" dirty="0" err="1"/>
              <a:t>амфетамины</a:t>
            </a:r>
            <a:r>
              <a:rPr lang="ru-RU" dirty="0"/>
              <a:t>.  стимулирует ЦНС, лишает сна, придает длительную, неестественную бодрость организму.</a:t>
            </a:r>
          </a:p>
          <a:p>
            <a:pPr lvl="0" algn="just"/>
            <a:r>
              <a:rPr lang="ru-RU" dirty="0"/>
              <a:t>ЛСД (кислота). Порошок без запаха, либо жидкость, которой пропитывают бумагу. Применяется перорально. Вызывает галлюцинации, причем имеет накопительное действие, порой вызывая помешательство.</a:t>
            </a:r>
          </a:p>
          <a:p>
            <a:pPr lvl="0" algn="just"/>
            <a:r>
              <a:rPr lang="ru-RU" dirty="0" err="1"/>
              <a:t>Экстази</a:t>
            </a:r>
            <a:r>
              <a:rPr lang="ru-RU" dirty="0"/>
              <a:t>. Усиливает эмоции, активность, потребность в общении, лишает страха и беспокойства.  </a:t>
            </a:r>
          </a:p>
          <a:p>
            <a:pPr lvl="0" algn="just"/>
            <a:r>
              <a:rPr lang="ru-RU" dirty="0"/>
              <a:t>Соли, или синтетические </a:t>
            </a:r>
            <a:r>
              <a:rPr lang="ru-RU" dirty="0" err="1"/>
              <a:t>катиноны</a:t>
            </a:r>
            <a:r>
              <a:rPr lang="ru-RU" dirty="0"/>
              <a:t>. Эффект как при </a:t>
            </a:r>
            <a:r>
              <a:rPr lang="ru-RU" dirty="0" err="1"/>
              <a:t>амфетаминовом</a:t>
            </a:r>
            <a:r>
              <a:rPr lang="ru-RU" dirty="0"/>
              <a:t> опьянении  Употребляются различными способами – их можно даже пить в качестве добавки к напиткам.</a:t>
            </a:r>
          </a:p>
          <a:p>
            <a:pPr algn="just"/>
            <a:r>
              <a:rPr lang="ru-RU" dirty="0" err="1"/>
              <a:t>Спайсы</a:t>
            </a:r>
            <a:r>
              <a:rPr lang="ru-RU" dirty="0"/>
              <a:t>. Общее название курительных смесей, содержащих синтетические </a:t>
            </a:r>
            <a:r>
              <a:rPr lang="ru-RU" dirty="0" err="1"/>
              <a:t>каннабиоиды</a:t>
            </a:r>
            <a:r>
              <a:rPr lang="ru-RU" dirty="0"/>
              <a:t>.  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077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Синдром отмены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по окончанию воздействия наблюдается сильная тревога, страх смерти, </a:t>
            </a:r>
          </a:p>
          <a:p>
            <a:pPr algn="just"/>
            <a:r>
              <a:rPr lang="ru-RU" dirty="0"/>
              <a:t>даже спустя 2-3 недели трезвости появлялись галлюцинации </a:t>
            </a:r>
          </a:p>
          <a:p>
            <a:pPr algn="just"/>
            <a:r>
              <a:rPr lang="ru-RU" dirty="0"/>
              <a:t>раздражительность</a:t>
            </a:r>
          </a:p>
          <a:p>
            <a:pPr algn="just"/>
            <a:r>
              <a:rPr lang="ru-RU" dirty="0"/>
              <a:t>нарушение сна</a:t>
            </a:r>
          </a:p>
          <a:p>
            <a:pPr algn="just"/>
            <a:r>
              <a:rPr lang="ru-RU" dirty="0"/>
              <a:t>панические атаки (через 2-5 месяца после последнего приема)</a:t>
            </a:r>
          </a:p>
        </p:txBody>
      </p:sp>
    </p:spTree>
    <p:extLst>
      <p:ext uri="{BB962C8B-B14F-4D97-AF65-F5344CB8AC3E}">
        <p14:creationId xmlns:p14="http://schemas.microsoft.com/office/powerpoint/2010/main" val="3154536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Тактика при </a:t>
            </a:r>
            <a:r>
              <a:rPr lang="ru-RU" dirty="0" err="1"/>
              <a:t>эфедроновом</a:t>
            </a:r>
            <a:r>
              <a:rPr lang="ru-RU" dirty="0"/>
              <a:t> или </a:t>
            </a:r>
            <a:r>
              <a:rPr lang="ru-RU" dirty="0" err="1"/>
              <a:t>фенаминовом</a:t>
            </a:r>
            <a:r>
              <a:rPr lang="ru-RU" dirty="0"/>
              <a:t> опьянения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Внутримышечно 2-4 мл 0,5% </a:t>
            </a:r>
            <a:r>
              <a:rPr lang="ru-RU" dirty="0" err="1"/>
              <a:t>реланиума</a:t>
            </a:r>
            <a:r>
              <a:rPr lang="ru-RU" dirty="0"/>
              <a:t> (</a:t>
            </a:r>
            <a:r>
              <a:rPr lang="ru-RU" dirty="0" err="1"/>
              <a:t>сибазона</a:t>
            </a:r>
            <a:r>
              <a:rPr lang="ru-RU" dirty="0"/>
              <a:t>, </a:t>
            </a:r>
            <a:r>
              <a:rPr lang="ru-RU" dirty="0" err="1"/>
              <a:t>диазепама</a:t>
            </a:r>
            <a:r>
              <a:rPr lang="ru-RU" dirty="0"/>
              <a:t>, седуксена)  </a:t>
            </a:r>
          </a:p>
          <a:p>
            <a:pPr algn="just"/>
            <a:r>
              <a:rPr lang="ru-RU" dirty="0" err="1"/>
              <a:t>Дезинтоксикационная</a:t>
            </a:r>
            <a:r>
              <a:rPr lang="ru-RU" dirty="0"/>
              <a:t> терапия  ( изотонический раствор натрия хлорида, солевые растворы)</a:t>
            </a:r>
          </a:p>
          <a:p>
            <a:pPr algn="just"/>
            <a:r>
              <a:rPr lang="ru-RU" dirty="0"/>
              <a:t>В отношении нейролептиков следует соблюдать осторожность. </a:t>
            </a:r>
            <a:r>
              <a:rPr lang="ru-RU" dirty="0" err="1"/>
              <a:t>Галоперидол</a:t>
            </a:r>
            <a:r>
              <a:rPr lang="ru-RU" dirty="0"/>
              <a:t> способен провоцировать выраженную </a:t>
            </a:r>
            <a:r>
              <a:rPr lang="ru-RU" dirty="0" err="1"/>
              <a:t>акатизию</a:t>
            </a:r>
            <a:r>
              <a:rPr lang="ru-RU" dirty="0"/>
              <a:t>, аминазин и </a:t>
            </a:r>
            <a:r>
              <a:rPr lang="ru-RU" dirty="0" err="1"/>
              <a:t>тизерцин</a:t>
            </a:r>
            <a:r>
              <a:rPr lang="ru-RU" dirty="0"/>
              <a:t> – коллапсы. </a:t>
            </a:r>
          </a:p>
          <a:p>
            <a:pPr algn="just"/>
            <a:r>
              <a:rPr lang="ru-RU" dirty="0"/>
              <a:t>При выраженной экстрасистолии (несколько экстрасистол в 1 мин) можно прибегнуть к </a:t>
            </a:r>
            <a:r>
              <a:rPr lang="ru-RU" dirty="0" err="1"/>
              <a:t>новокаинамиду</a:t>
            </a:r>
            <a:r>
              <a:rPr lang="ru-RU" dirty="0"/>
              <a:t> (5 мл 10% раствора внутримышечно).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593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Лечение </a:t>
            </a:r>
            <a:r>
              <a:rPr lang="ru-RU" dirty="0" err="1"/>
              <a:t>амфитаминовой</a:t>
            </a:r>
            <a:r>
              <a:rPr lang="ru-RU" dirty="0"/>
              <a:t> абстиненции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 Транквилизаторы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Небарбитуровые</a:t>
            </a:r>
            <a:r>
              <a:rPr lang="ru-RU" dirty="0"/>
              <a:t> снотворные</a:t>
            </a:r>
          </a:p>
          <a:p>
            <a:pPr algn="just"/>
            <a:r>
              <a:rPr lang="ru-RU" dirty="0"/>
              <a:t> Антидепрессанты </a:t>
            </a:r>
            <a:r>
              <a:rPr lang="ru-RU" dirty="0" smtClean="0"/>
              <a:t> </a:t>
            </a:r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dirty="0" err="1"/>
              <a:t>Дезинтоксикационные</a:t>
            </a:r>
            <a:r>
              <a:rPr lang="ru-RU" dirty="0"/>
              <a:t> средства</a:t>
            </a:r>
          </a:p>
          <a:p>
            <a:pPr algn="just"/>
            <a:r>
              <a:rPr lang="ru-RU" dirty="0"/>
              <a:t>Нейролептики, так же как при </a:t>
            </a:r>
            <a:r>
              <a:rPr lang="ru-RU" dirty="0" err="1"/>
              <a:t>эфедроновом</a:t>
            </a:r>
            <a:r>
              <a:rPr lang="ru-RU" dirty="0"/>
              <a:t> и </a:t>
            </a:r>
            <a:r>
              <a:rPr lang="ru-RU" dirty="0" err="1"/>
              <a:t>фенаминовом</a:t>
            </a:r>
            <a:r>
              <a:rPr lang="ru-RU" dirty="0"/>
              <a:t> опьянении, остаются менее показанными из-за выраженных побочных действий в период абстиненции</a:t>
            </a:r>
          </a:p>
          <a:p>
            <a:pPr algn="just"/>
            <a:r>
              <a:rPr lang="ru-RU" dirty="0"/>
              <a:t>При </a:t>
            </a:r>
            <a:r>
              <a:rPr lang="ru-RU" dirty="0" smtClean="0"/>
              <a:t> дисфории  может </a:t>
            </a:r>
            <a:r>
              <a:rPr lang="ru-RU" dirty="0"/>
              <a:t>быть использован </a:t>
            </a:r>
            <a:r>
              <a:rPr lang="ru-RU" dirty="0" err="1"/>
              <a:t>неулептил</a:t>
            </a:r>
            <a:r>
              <a:rPr lang="ru-RU" dirty="0"/>
              <a:t>  по 10-30 мг /3 раза  Слабее действует </a:t>
            </a:r>
            <a:r>
              <a:rPr lang="ru-RU" dirty="0" err="1"/>
              <a:t>сонапакс</a:t>
            </a:r>
            <a:r>
              <a:rPr lang="ru-RU" dirty="0"/>
              <a:t> (</a:t>
            </a:r>
            <a:r>
              <a:rPr lang="ru-RU" dirty="0" err="1"/>
              <a:t>меллерил</a:t>
            </a:r>
            <a:r>
              <a:rPr lang="ru-RU" dirty="0"/>
              <a:t>, </a:t>
            </a:r>
            <a:r>
              <a:rPr lang="ru-RU" dirty="0" err="1"/>
              <a:t>тиоридазин</a:t>
            </a:r>
            <a:r>
              <a:rPr lang="ru-RU" dirty="0"/>
              <a:t>) в дозе по 25-50 мг 3 раза в день (75-150 мг в сутки)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467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 выраженной тревоге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Хлорпротиксен</a:t>
            </a:r>
            <a:r>
              <a:rPr lang="ru-RU" dirty="0"/>
              <a:t> по 50 мг 2-3 раза в день </a:t>
            </a:r>
          </a:p>
          <a:p>
            <a:pPr algn="just"/>
            <a:r>
              <a:rPr lang="ru-RU" dirty="0"/>
              <a:t>или </a:t>
            </a:r>
            <a:r>
              <a:rPr lang="ru-RU" dirty="0" err="1"/>
              <a:t>реланиум</a:t>
            </a:r>
            <a:r>
              <a:rPr lang="ru-RU" dirty="0"/>
              <a:t> (</a:t>
            </a:r>
            <a:r>
              <a:rPr lang="ru-RU" dirty="0" err="1"/>
              <a:t>сибазон</a:t>
            </a:r>
            <a:r>
              <a:rPr lang="ru-RU" dirty="0"/>
              <a:t>, седуксен) по 10 мг 3 раза в день</a:t>
            </a:r>
          </a:p>
          <a:p>
            <a:pPr algn="just"/>
            <a:r>
              <a:rPr lang="ru-RU" dirty="0"/>
              <a:t>При слабом эффекте от этих средств или появлении суицидальных высказываний можно дополнительно назначить амитриптилин (по 25-50 мг утром и днем) или </a:t>
            </a:r>
            <a:r>
              <a:rPr lang="ru-RU" dirty="0" err="1"/>
              <a:t>пиразидол</a:t>
            </a:r>
            <a:r>
              <a:rPr lang="ru-RU" dirty="0"/>
              <a:t> (в тех же дозах)</a:t>
            </a:r>
          </a:p>
          <a:p>
            <a:pPr algn="just"/>
            <a:r>
              <a:rPr lang="ru-RU" dirty="0"/>
              <a:t>Выраженные вегетативные нарушения, сосудистую дистонию хорошо устраняет </a:t>
            </a:r>
            <a:r>
              <a:rPr lang="ru-RU" dirty="0" err="1"/>
              <a:t>грандаксин</a:t>
            </a:r>
            <a:r>
              <a:rPr lang="ru-RU" dirty="0"/>
              <a:t> (</a:t>
            </a:r>
            <a:r>
              <a:rPr lang="ru-RU" dirty="0" err="1"/>
              <a:t>тофизопам</a:t>
            </a:r>
            <a:r>
              <a:rPr lang="ru-RU" dirty="0"/>
              <a:t>) по 50-100 мг 3 раза в день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454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1803</TotalTime>
  <Words>1004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Синтетические наркотики</vt:lpstr>
      <vt:lpstr>Синтетические наркотики -определение</vt:lpstr>
      <vt:lpstr>Виды введения в организм</vt:lpstr>
      <vt:lpstr>Классификация синтетических наркотиков</vt:lpstr>
      <vt:lpstr>Самые известные современные наркотики</vt:lpstr>
      <vt:lpstr>Синдром отмены</vt:lpstr>
      <vt:lpstr>Тактика при эфедроновом или фенаминовом опьянения </vt:lpstr>
      <vt:lpstr>Лечение амфитаминовой абстиненции</vt:lpstr>
      <vt:lpstr>При выраженной тревоге</vt:lpstr>
      <vt:lpstr>Купирование нарушения сна</vt:lpstr>
      <vt:lpstr>Презентация PowerPoint</vt:lpstr>
      <vt:lpstr>Презентация PowerPoint</vt:lpstr>
      <vt:lpstr> Купирование психопатологических расстройств и подавление влечения  </vt:lpstr>
      <vt:lpstr>При выраженной дисфории</vt:lpstr>
      <vt:lpstr>Препараты выбора</vt:lpstr>
      <vt:lpstr>На заметку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Синтетические наркотики</dc:title>
  <dc:creator>Песочная-Зав</dc:creator>
  <cp:lastModifiedBy>Песочная-Зав</cp:lastModifiedBy>
  <cp:revision>30</cp:revision>
  <dcterms:created xsi:type="dcterms:W3CDTF">2017-04-18T04:24:08Z</dcterms:created>
  <dcterms:modified xsi:type="dcterms:W3CDTF">2017-05-10T09:17:23Z</dcterms:modified>
</cp:coreProperties>
</file>